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tags/tag3.xml" ContentType="application/vnd.openxmlformats-officedocument.presentationml.tags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7.xml" ContentType="application/vnd.openxmlformats-officedocument.presentationml.slideLayout+xml"/>
  <Override PartName="/ppt/theme/theme12.xml" ContentType="application/vnd.openxmlformats-officedocument.theme+xml"/>
  <Override PartName="/ppt/tags/tag6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1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9.xml" ContentType="application/vnd.openxmlformats-officedocument.presentationml.slideLayout+xml"/>
  <Override PartName="/ppt/theme/theme1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2.xml" ContentType="application/vnd.openxmlformats-officedocument.presentationml.notesSlide+xml"/>
  <Override PartName="/ppt/tags/tag51.xml" ContentType="application/vnd.openxmlformats-officedocument.presentationml.tags+xml"/>
  <Override PartName="/ppt/notesSlides/notesSlide23.xml" ContentType="application/vnd.openxmlformats-officedocument.presentationml.notesSlide+xml"/>
  <Override PartName="/ppt/tags/tag52.xml" ContentType="application/vnd.openxmlformats-officedocument.presentationml.tags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tags/tag55.xml" ContentType="application/vnd.openxmlformats-officedocument.presentationml.tags+xml"/>
  <Override PartName="/ppt/notesSlides/notesSlide26.xml" ContentType="application/vnd.openxmlformats-officedocument.presentationml.notesSlide+xml"/>
  <Override PartName="/ppt/tags/tag56.xml" ContentType="application/vnd.openxmlformats-officedocument.presentationml.tags+xml"/>
  <Override PartName="/ppt/notesSlides/notesSlide27.xml" ContentType="application/vnd.openxmlformats-officedocument.presentationml.notesSlide+xml"/>
  <Override PartName="/ppt/tags/tag57.xml" ContentType="application/vnd.openxmlformats-officedocument.presentationml.tags+xml"/>
  <Override PartName="/ppt/notesSlides/notesSlide28.xml" ContentType="application/vnd.openxmlformats-officedocument.presentationml.notesSlide+xml"/>
  <Override PartName="/ppt/tags/tag58.xml" ContentType="application/vnd.openxmlformats-officedocument.presentationml.tags+xml"/>
  <Override PartName="/ppt/notesSlides/notesSlide29.xml" ContentType="application/vnd.openxmlformats-officedocument.presentationml.notesSlide+xml"/>
  <Override PartName="/ppt/tags/tag59.xml" ContentType="application/vnd.openxmlformats-officedocument.presentationml.tags+xml"/>
  <Override PartName="/ppt/notesSlides/notesSlide30.xml" ContentType="application/vnd.openxmlformats-officedocument.presentationml.notesSlide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tags/tag61.xml" ContentType="application/vnd.openxmlformats-officedocument.presentationml.tags+xml"/>
  <Override PartName="/ppt/notesSlides/notesSlide32.xml" ContentType="application/vnd.openxmlformats-officedocument.presentationml.notesSlide+xml"/>
  <Override PartName="/ppt/tags/tag62.xml" ContentType="application/vnd.openxmlformats-officedocument.presentationml.tags+xml"/>
  <Override PartName="/ppt/notesSlides/notesSlide3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</p:sldMasterIdLst>
  <p:notesMasterIdLst>
    <p:notesMasterId r:id="rId69"/>
  </p:notesMasterIdLst>
  <p:handoutMasterIdLst>
    <p:handoutMasterId r:id="rId70"/>
  </p:handoutMasterIdLst>
  <p:sldIdLst>
    <p:sldId id="457" r:id="rId20"/>
    <p:sldId id="460" r:id="rId21"/>
    <p:sldId id="461" r:id="rId22"/>
    <p:sldId id="528" r:id="rId23"/>
    <p:sldId id="487" r:id="rId24"/>
    <p:sldId id="488" r:id="rId25"/>
    <p:sldId id="489" r:id="rId26"/>
    <p:sldId id="462" r:id="rId27"/>
    <p:sldId id="490" r:id="rId28"/>
    <p:sldId id="492" r:id="rId29"/>
    <p:sldId id="517" r:id="rId30"/>
    <p:sldId id="464" r:id="rId31"/>
    <p:sldId id="493" r:id="rId32"/>
    <p:sldId id="494" r:id="rId33"/>
    <p:sldId id="518" r:id="rId34"/>
    <p:sldId id="463" r:id="rId35"/>
    <p:sldId id="495" r:id="rId36"/>
    <p:sldId id="497" r:id="rId37"/>
    <p:sldId id="498" r:id="rId38"/>
    <p:sldId id="499" r:id="rId39"/>
    <p:sldId id="519" r:id="rId40"/>
    <p:sldId id="526" r:id="rId41"/>
    <p:sldId id="525" r:id="rId42"/>
    <p:sldId id="523" r:id="rId43"/>
    <p:sldId id="524" r:id="rId44"/>
    <p:sldId id="500" r:id="rId45"/>
    <p:sldId id="501" r:id="rId46"/>
    <p:sldId id="502" r:id="rId47"/>
    <p:sldId id="520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22" r:id="rId56"/>
    <p:sldId id="510" r:id="rId57"/>
    <p:sldId id="512" r:id="rId58"/>
    <p:sldId id="513" r:id="rId59"/>
    <p:sldId id="514" r:id="rId60"/>
    <p:sldId id="521" r:id="rId61"/>
    <p:sldId id="515" r:id="rId62"/>
    <p:sldId id="496" r:id="rId63"/>
    <p:sldId id="527" r:id="rId64"/>
    <p:sldId id="511" r:id="rId65"/>
    <p:sldId id="516" r:id="rId66"/>
    <p:sldId id="425" r:id="rId67"/>
    <p:sldId id="459" r:id="rId68"/>
  </p:sldIdLst>
  <p:sldSz cx="16249650" cy="9144000"/>
  <p:notesSz cx="6858000" cy="9144000"/>
  <p:custDataLst>
    <p:tags r:id="rId7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63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080" userDrawn="1">
          <p15:clr>
            <a:srgbClr val="A4A3A4"/>
          </p15:clr>
        </p15:guide>
        <p15:guide id="5" pos="469" userDrawn="1">
          <p15:clr>
            <a:srgbClr val="A4A3A4"/>
          </p15:clr>
        </p15:guide>
        <p15:guide id="6" pos="9790" userDrawn="1">
          <p15:clr>
            <a:srgbClr val="A4A3A4"/>
          </p15:clr>
        </p15:guide>
        <p15:guide id="7" pos="4778" userDrawn="1">
          <p15:clr>
            <a:srgbClr val="A4A3A4"/>
          </p15:clr>
        </p15:guide>
        <p15:guide id="8" pos="511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ED145B"/>
    <a:srgbClr val="FFFFFF"/>
    <a:srgbClr val="F15A22"/>
    <a:srgbClr val="FAA61A"/>
    <a:srgbClr val="A6CE39"/>
    <a:srgbClr val="DEDC00"/>
    <a:srgbClr val="F1E503"/>
    <a:srgbClr val="FFEB6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84502" autoAdjust="0"/>
  </p:normalViewPr>
  <p:slideViewPr>
    <p:cSldViewPr snapToGrid="0">
      <p:cViewPr varScale="1">
        <p:scale>
          <a:sx n="63" d="100"/>
          <a:sy n="63" d="100"/>
        </p:scale>
        <p:origin x="84" y="264"/>
      </p:cViewPr>
      <p:guideLst>
        <p:guide orient="horz" pos="2880"/>
        <p:guide pos="5163"/>
        <p:guide orient="horz" pos="322"/>
        <p:guide orient="horz" pos="5080"/>
        <p:guide pos="469"/>
        <p:guide pos="9790"/>
        <p:guide pos="4778"/>
        <p:guide pos="51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61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3/17/2016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3/17/2016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97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A página da Matriz de portabilidade informa quais versões</a:t>
            </a:r>
            <a:r>
              <a:rPr lang="pt-BR" baseline="0" dirty="0" smtClean="0"/>
              <a:t> de cada banco de dados estão homologadas.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835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Esta configuração</a:t>
            </a:r>
            <a:r>
              <a:rPr lang="pt-BR" baseline="0" dirty="0" smtClean="0"/>
              <a:t> está descrita na página de dimensionamento do fluig no dev.fluig.com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21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Não é recomendada</a:t>
            </a:r>
            <a:r>
              <a:rPr lang="pt-BR" b="1" baseline="0" dirty="0" smtClean="0"/>
              <a:t> </a:t>
            </a:r>
            <a:r>
              <a:rPr lang="pt-BR" b="1" dirty="0" smtClean="0"/>
              <a:t>mais de uma instalação em um mesmo ambiente.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96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="0" dirty="0" smtClean="0"/>
              <a:t>O backup antes da atualização é fundamental, uma vez que não é possível reverter</a:t>
            </a:r>
            <a:r>
              <a:rPr lang="pt-BR" b="0" baseline="0" dirty="0" smtClean="0"/>
              <a:t> o fluig para uma versão anterior após o procedimento.</a:t>
            </a:r>
          </a:p>
          <a:p>
            <a:pPr marL="171450" indent="-171450" algn="l">
              <a:buFontTx/>
              <a:buChar char="-"/>
            </a:pPr>
            <a:r>
              <a:rPr lang="pt-BR" b="0" baseline="0" dirty="0" smtClean="0"/>
              <a:t>O procedimento de aplicação da Atualização Antecipada também vem descrito no pacote de instalação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950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aseline="0" dirty="0" smtClean="0"/>
              <a:t>wcmadmin: usuário configurador, específico para parâmetros de sistema, por exemplo, criação de empresa, integração com fluig Identity, definição de URL, personalização de logos, conversão de base ECM, etc. É altamente recomendado alterar a senha padrão do usuário </a:t>
            </a:r>
            <a:r>
              <a:rPr lang="pt-BR" baseline="0" dirty="0" err="1" smtClean="0"/>
              <a:t>wcmamin</a:t>
            </a:r>
            <a:r>
              <a:rPr lang="pt-BR" baseline="0" dirty="0" smtClean="0"/>
              <a:t> (“</a:t>
            </a:r>
            <a:r>
              <a:rPr lang="pt-BR" baseline="0" dirty="0" err="1" smtClean="0"/>
              <a:t>adm</a:t>
            </a:r>
            <a:r>
              <a:rPr lang="pt-BR" baseline="0" dirty="0" smtClean="0"/>
              <a:t>”). Não possui acesso à empresa dentro do fluig, portanto não visualiza documentos, processos, páginas, etc.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Administrador (Papel </a:t>
            </a:r>
            <a:r>
              <a:rPr lang="pt-BR" baseline="0" dirty="0" err="1" smtClean="0"/>
              <a:t>admin</a:t>
            </a:r>
            <a:r>
              <a:rPr lang="pt-BR" baseline="0" dirty="0" smtClean="0"/>
              <a:t>): é o administrador da empresa. Possui acesso ao Painel de Controle do fluig. É responsável pela criação de usuários, papéis, grupos, possui permissão para navegar por todos os documentos (exceto aqueles armazenados na pasta Meus Documentos), configurar processos, criar/editar páginas, comunidades, etc.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Usuário (Papel </a:t>
            </a:r>
            <a:r>
              <a:rPr lang="pt-BR" baseline="0" dirty="0" err="1" smtClean="0"/>
              <a:t>user</a:t>
            </a:r>
            <a:r>
              <a:rPr lang="pt-BR" baseline="0" dirty="0" smtClean="0"/>
              <a:t>): todos os usuários do fluig pertencem ao papel </a:t>
            </a:r>
            <a:r>
              <a:rPr lang="pt-BR" baseline="0" dirty="0" err="1" smtClean="0"/>
              <a:t>user</a:t>
            </a:r>
            <a:r>
              <a:rPr lang="pt-BR" baseline="0" dirty="0" smtClean="0"/>
              <a:t>, portanto não é possível atribui-lo a um usuário através do Painel de Controle (este papel não é exibido). O usuário comum pode publicar na pasta Meus documentos e nas demais em que tiver permissão, pode iniciar solicitações, participar de comunidades, etc. Não tem acesso ao Painel de controle, nem à edição de páginas,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05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aseline="0" dirty="0" smtClean="0"/>
              <a:t>GIF: Painel de Controle / wcmadmin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790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125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baseline="0" dirty="0" smtClean="0"/>
              <a:t>O passo a passo para integração do fluig com o Identity é abordado no treinamento Funcional Identity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A autenticação integrada com o Windows possibilita que os usuários que estejam registrados no Active </a:t>
            </a:r>
            <a:r>
              <a:rPr lang="pt-BR" dirty="0" err="1" smtClean="0"/>
              <a:t>Directory</a:t>
            </a:r>
            <a:r>
              <a:rPr lang="pt-BR" dirty="0" smtClean="0"/>
              <a:t> possam acessar o fluig sem precisar informar manualmente seus dados de acesso através da tela de login, desde que já  esteja autenticado no Windows.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Autenticação Integrada e LDAP só devem ser configuradas em </a:t>
            </a:r>
            <a:r>
              <a:rPr lang="pt-BR" b="0" baseline="0" dirty="0" smtClean="0"/>
              <a:t>ambientes</a:t>
            </a:r>
            <a:r>
              <a:rPr lang="pt-BR" b="1" baseline="0" dirty="0" smtClean="0"/>
              <a:t> não integrados com fluig Identity</a:t>
            </a:r>
            <a:r>
              <a:rPr lang="pt-B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Autenticação Windows e LDAP são indicadas para ambientes que não utilizam Identity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28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wcmadmin &gt; Painel</a:t>
            </a:r>
            <a:r>
              <a:rPr lang="pt-BR" baseline="0" dirty="0" smtClean="0"/>
              <a:t> de controle &gt; WCM &gt; Configurações do sistema &gt; Parâmetros da plataforma</a:t>
            </a:r>
          </a:p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599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Pela característica agnóstica do fluig, não abordamos</a:t>
            </a:r>
            <a:r>
              <a:rPr lang="pt-BR" baseline="0" dirty="0" smtClean="0"/>
              <a:t> especificamente o TOTVS </a:t>
            </a:r>
            <a:r>
              <a:rPr lang="pt-BR" baseline="0" dirty="0" err="1" smtClean="0"/>
              <a:t>Developer</a:t>
            </a:r>
            <a:r>
              <a:rPr lang="pt-BR" baseline="0" dirty="0" smtClean="0"/>
              <a:t> Studio no treinamento.</a:t>
            </a:r>
          </a:p>
          <a:p>
            <a:r>
              <a:rPr lang="pt-BR" baseline="0" dirty="0" smtClean="0"/>
              <a:t>Contudo, para aqueles que quiserem utilizá-lo, o download do pacote de instalação pode ser feito no Portal do cliente: http://suporte.totvs.com</a:t>
            </a:r>
          </a:p>
          <a:p>
            <a:endParaRPr lang="pt-BR" dirty="0" smtClean="0"/>
          </a:p>
          <a:p>
            <a:r>
              <a:rPr lang="pt-BR" dirty="0" smtClean="0"/>
              <a:t>Nos treinamentos avançados de Studio, ECM, BPM,</a:t>
            </a:r>
            <a:r>
              <a:rPr lang="pt-BR" baseline="0" dirty="0" smtClean="0"/>
              <a:t> e WCM serão abordados os conceitos de importação e exportação, desenvolvimento de formulários, criação de processos, consulta de </a:t>
            </a:r>
            <a:r>
              <a:rPr lang="pt-BR" baseline="0" dirty="0" err="1" smtClean="0"/>
              <a:t>datasets</a:t>
            </a:r>
            <a:r>
              <a:rPr lang="pt-BR" baseline="0" dirty="0" smtClean="0"/>
              <a:t>, etc.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13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58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</a:t>
            </a:r>
            <a:r>
              <a:rPr lang="pt-BR" baseline="0" dirty="0" smtClean="0"/>
              <a:t> </a:t>
            </a:r>
            <a:r>
              <a:rPr lang="pt-BR" dirty="0" smtClean="0"/>
              <a:t>O Studio mantém a compatibilidade</a:t>
            </a:r>
            <a:r>
              <a:rPr lang="pt-BR" baseline="0" dirty="0" smtClean="0"/>
              <a:t> com até duas atualizações antigas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710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que o fluig Studio possa se conectar com</a:t>
            </a:r>
            <a:r>
              <a:rPr lang="pt-BR" baseline="0" dirty="0" smtClean="0"/>
              <a:t> o servidor do fluig, para </a:t>
            </a:r>
            <a:r>
              <a:rPr lang="pt-BR" dirty="0" smtClean="0"/>
              <a:t>realizar</a:t>
            </a:r>
            <a:r>
              <a:rPr lang="pt-BR" baseline="0" dirty="0" smtClean="0"/>
              <a:t> importações e exportações, é fundamental que as configurações de proxy estejam definidas corretamente na ferramenta.</a:t>
            </a:r>
          </a:p>
          <a:p>
            <a:endParaRPr lang="pt-BR" baseline="0" dirty="0" smtClean="0"/>
          </a:p>
          <a:p>
            <a:r>
              <a:rPr lang="pt-BR" b="1" baseline="0" dirty="0" err="1" smtClean="0"/>
              <a:t>Direct</a:t>
            </a:r>
            <a:r>
              <a:rPr lang="pt-BR" b="1" baseline="0" dirty="0" smtClean="0"/>
              <a:t>: </a:t>
            </a:r>
            <a:r>
              <a:rPr lang="pt-BR" baseline="0" dirty="0" smtClean="0"/>
              <a:t>Todas as conexões serão abertas sem o uso de um servidor proxy</a:t>
            </a:r>
          </a:p>
          <a:p>
            <a:r>
              <a:rPr lang="pt-BR" b="1" baseline="0" dirty="0" smtClean="0"/>
              <a:t>Manual: </a:t>
            </a:r>
            <a:r>
              <a:rPr lang="pt-BR" baseline="0" dirty="0" smtClean="0"/>
              <a:t>As configurações de proxy definidas no Eclipse são utilizadas </a:t>
            </a:r>
          </a:p>
          <a:p>
            <a:r>
              <a:rPr lang="pt-BR" b="1" baseline="0" dirty="0" err="1" smtClean="0"/>
              <a:t>Native</a:t>
            </a:r>
            <a:r>
              <a:rPr lang="pt-BR" b="1" baseline="0" dirty="0" smtClean="0"/>
              <a:t>: </a:t>
            </a:r>
            <a:r>
              <a:rPr lang="pt-BR" baseline="0" dirty="0" smtClean="0"/>
              <a:t>Configurações de proxy definidas no sistema operacional serão utilizadas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72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02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835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26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529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Novidades fluig 1.5 - fluig Connect </a:t>
            </a:r>
            <a:r>
              <a:rPr lang="pt-BR" b="0" dirty="0" smtClean="0"/>
              <a:t>:</a:t>
            </a:r>
            <a:r>
              <a:rPr lang="pt-BR" b="0" baseline="0" dirty="0" smtClean="0"/>
              <a:t> https://www.youtube.com/watch?v=M_No5_99J0U</a:t>
            </a:r>
            <a:endParaRPr lang="pt-BR" b="1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462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err="1" smtClean="0"/>
              <a:t>iOS</a:t>
            </a:r>
            <a:r>
              <a:rPr lang="pt-BR" dirty="0" smtClean="0"/>
              <a:t> 7 ou superior (</a:t>
            </a:r>
            <a:r>
              <a:rPr lang="pt-BR" dirty="0" smtClean="0">
                <a:effectLst/>
              </a:rPr>
              <a:t>iPhone 4 ou superior, </a:t>
            </a:r>
            <a:r>
              <a:rPr lang="pt-BR" dirty="0" err="1" smtClean="0">
                <a:effectLst/>
              </a:rPr>
              <a:t>iPad</a:t>
            </a:r>
            <a:r>
              <a:rPr lang="pt-BR" dirty="0" smtClean="0">
                <a:effectLst/>
              </a:rPr>
              <a:t> 2 ou superior)</a:t>
            </a:r>
            <a:endParaRPr lang="pt-BR" dirty="0" smtClean="0"/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Android 4.0 ou superior (</a:t>
            </a:r>
            <a:r>
              <a:rPr lang="pt-BR" dirty="0" smtClean="0">
                <a:effectLst/>
              </a:rPr>
              <a:t>Smartphones e Tablets)</a:t>
            </a:r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dirty="0" smtClean="0"/>
              <a:t>Windows Phone 8.0 ou superior (apenas Smartphones)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17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832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91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428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424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172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49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Durante a conversão, o fluig valida se</a:t>
            </a:r>
            <a:r>
              <a:rPr lang="pt-BR" baseline="0" dirty="0" smtClean="0"/>
              <a:t> o número de usuários existentes no TOTVS ECM é superior à quantidade de licenças contratadas para o fluig. Como o licenciamento do fluig é feito por usuário ativo, ao tentar criar uma quantidade maior de usuários do que o disponível na licença, a conversão não será iniciada.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7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3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19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59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636463"/>
                </a:solidFill>
                <a:latin typeface="Trebuchet MS"/>
                <a:cs typeface="Trebuchet MS"/>
              </a:rPr>
              <a:t>Procedimento para alteração das portas do fluig, em caso de conflito </a:t>
            </a:r>
            <a:r>
              <a:rPr lang="pt-BR" sz="1200" smtClean="0">
                <a:solidFill>
                  <a:srgbClr val="636463"/>
                </a:solidFill>
                <a:latin typeface="Trebuchet MS"/>
                <a:cs typeface="Trebuchet MS"/>
              </a:rPr>
              <a:t>no servidor</a:t>
            </a:r>
            <a:endParaRPr lang="pt-BR" sz="1200" dirty="0" smtClean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58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fluig Homologação e fluig Produção devem sempre</a:t>
            </a:r>
            <a:r>
              <a:rPr lang="pt-BR" baseline="0" dirty="0" smtClean="0"/>
              <a:t> ser instalados em servidores distintos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Utilizar uma cópia da base de produção em homologação ajuda a criar um ambiente mais próximo do real, o que enriquece os testes e validações das correções.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56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baseline="0" dirty="0" smtClean="0"/>
              <a:t>pacote de instalação também pode ser obtido no </a:t>
            </a:r>
            <a:r>
              <a:rPr lang="pt-BR" dirty="0" smtClean="0"/>
              <a:t>Portal de Downloads da TOTVS (suporte.totvs.com), mas para clientes fluig</a:t>
            </a:r>
            <a:r>
              <a:rPr lang="pt-BR" baseline="0" dirty="0" smtClean="0"/>
              <a:t> recomendamos o Portal do Cliente específico (suporte.fluig.com).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273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636463"/>
                </a:solidFill>
                <a:latin typeface="Trebuchet MS"/>
                <a:cs typeface="Trebuchet MS"/>
              </a:rPr>
              <a:t>Windows: Instalação em modo gráfico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636463"/>
                </a:solidFill>
                <a:latin typeface="Trebuchet MS"/>
                <a:cs typeface="Trebuchet MS"/>
              </a:rPr>
              <a:t>Linux: Gráfico / Caractere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636463"/>
                </a:solidFill>
                <a:latin typeface="Trebuchet MS"/>
                <a:cs typeface="Trebuchet MS"/>
              </a:rPr>
              <a:t>Procedimento</a:t>
            </a:r>
            <a:r>
              <a:rPr lang="pt-BR" sz="1200" baseline="0" dirty="0" smtClean="0">
                <a:solidFill>
                  <a:srgbClr val="636463"/>
                </a:solidFill>
                <a:latin typeface="Trebuchet MS"/>
                <a:cs typeface="Trebuchet MS"/>
              </a:rPr>
              <a:t> para Atualização do fluig em Linux em modo caractere também está disponível no dev.fluig.com.</a:t>
            </a:r>
            <a:endParaRPr lang="pt-BR" sz="12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636463"/>
                </a:solidFill>
                <a:latin typeface="Trebuchet MS"/>
                <a:cs typeface="Trebuchet MS"/>
              </a:rPr>
              <a:t>Endereço IP: Caso esteja apontando para um domínio, verificar a disponibilidade das portas no domínio informado</a:t>
            </a:r>
            <a:r>
              <a:rPr lang="pt-BR" sz="1200" baseline="0" dirty="0" smtClean="0">
                <a:solidFill>
                  <a:schemeClr val="tx1"/>
                </a:solidFill>
                <a:latin typeface="Trebuchet MS"/>
                <a:cs typeface="Trebuchet MS"/>
              </a:rPr>
              <a:t> // Certificar-se de que outro serviço não esteja apontando para a mesma porta no domínio informado na instalação, o que pode impedir que o fluig seja acessado caso a porta esteja ocupada.</a:t>
            </a:r>
            <a:endParaRPr lang="pt-BR" sz="1200" dirty="0" smtClean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5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3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14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Master" Target="../slideMasters/slideMaster15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6.xml"/><Relationship Id="rId1" Type="http://schemas.openxmlformats.org/officeDocument/2006/relationships/tags" Target="../tags/tag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Master" Target="../slideMasters/slideMaster17.xml"/><Relationship Id="rId1" Type="http://schemas.openxmlformats.org/officeDocument/2006/relationships/tags" Target="../tags/tag16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Master" Target="../slideMasters/slideMaster18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dirty="0" smtClean="0">
                <a:solidFill>
                  <a:srgbClr val="58595B"/>
                </a:solidFill>
              </a:rPr>
              <a:t>/</a:t>
            </a:r>
            <a:r>
              <a:rPr lang="pt-BR" sz="1600" b="0" dirty="0" err="1" smtClean="0">
                <a:solidFill>
                  <a:srgbClr val="58595B"/>
                </a:solidFill>
              </a:rPr>
              <a:t>fluigplatform</a:t>
            </a:r>
            <a:endParaRPr lang="pt-BR" sz="1600" b="0" dirty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88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jp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ags" Target="../tags/tag1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jp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5"/>
    </p:custDataLst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3"/>
    </p:custDataLst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96" r:id="rId3"/>
    <p:sldLayoutId id="2147484302" r:id="rId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31.png"/><Relationship Id="rId4" Type="http://schemas.openxmlformats.org/officeDocument/2006/relationships/hyperlink" Target="http://tdn.totvs.com/x/UQZb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6" Type="http://schemas.openxmlformats.org/officeDocument/2006/relationships/image" Target="../media/image35.png"/><Relationship Id="rId5" Type="http://schemas.openxmlformats.org/officeDocument/2006/relationships/hyperlink" Target="http://suporte.fluig.com/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hyperlink" Target="http://tdn.totvs.com/pages/viewpage.action?pageId=73074257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pages/viewpage.action?pageId=152797808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x/uAOqC" TargetMode="Externa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hyperlink" Target="http://tdn.totvs.com/x/LC4GD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6" Type="http://schemas.openxmlformats.org/officeDocument/2006/relationships/hyperlink" Target="http://tdn.totvs.com/x/DwNGCQ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://tdn.totvs.com/x/QQJGCQ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6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4" Type="http://schemas.openxmlformats.org/officeDocument/2006/relationships/image" Target="../media/image4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display/public/fluig/Configurar+e+Habilitar+Thumbnails" TargetMode="External"/><Relationship Id="rId4" Type="http://schemas.openxmlformats.org/officeDocument/2006/relationships/hyperlink" Target="file:///\\servidor\volum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7.xml"/><Relationship Id="rId7" Type="http://schemas.openxmlformats.org/officeDocument/2006/relationships/hyperlink" Target="http://tdn.totvs.com/pages/releaseview.action?pageId=162170863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6" Type="http://schemas.openxmlformats.org/officeDocument/2006/relationships/hyperlink" Target="http://tdn.totvs.com/x/WYNmBg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://tdn.totvs.com/x/Tx1bB" TargetMode="External"/><Relationship Id="rId9" Type="http://schemas.openxmlformats.org/officeDocument/2006/relationships/hyperlink" Target="http://tdn.totvs.com/pages/viewpage.action?pageId=7308005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WCM+002+-+Alterar+URL+de+acesso+externo+do+flui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hyperlink" Target="http://tdn.totvs.com/x/Rr1bDQ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x/sYCbB" TargetMode="Externa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4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x/oxVbB" TargetMode="External"/><Relationship Id="rId4" Type="http://schemas.openxmlformats.org/officeDocument/2006/relationships/hyperlink" Target="http://www.eclipse.org/download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hyperlink" Target="http://tdn.totvs.com/display/tec/TOTVS+Developer+Studio+no+seu+idioma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update.fluig.com/15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1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display/fluig/Plugin+do+fluig+para+MS+Outlook" TargetMode="External"/><Relationship Id="rId4" Type="http://schemas.openxmlformats.org/officeDocument/2006/relationships/hyperlink" Target="http://suporte.fluig.com/downloa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pages/releaseview.action?pageId=185737338" TargetMode="External"/><Relationship Id="rId4" Type="http://schemas.openxmlformats.org/officeDocument/2006/relationships/hyperlink" Target="http://suporte.fluig.com/downloa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display/public/fluig/Sobre+o+fluig+Connect" TargetMode="Externa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M_No5_99J0U" TargetMode="External"/><Relationship Id="rId1" Type="http://schemas.openxmlformats.org/officeDocument/2006/relationships/tags" Target="../tags/tag55.xml"/><Relationship Id="rId5" Type="http://schemas.openxmlformats.org/officeDocument/2006/relationships/image" Target="../media/image61.jp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itunes.apple.com/app/fluig/id682057015" TargetMode="External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4.png"/><Relationship Id="rId12" Type="http://schemas.openxmlformats.org/officeDocument/2006/relationships/hyperlink" Target="http://tdn.totvs.com/x/fIYtCw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hyperlink" Target="https://www.microsoft.com/pt-br/store/apps/fluig/9wzdncrcwwm9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63.png"/><Relationship Id="rId10" Type="http://schemas.openxmlformats.org/officeDocument/2006/relationships/hyperlink" Target="http://tdn.totvs.com/x/EAtvBg" TargetMode="External"/><Relationship Id="rId4" Type="http://schemas.openxmlformats.org/officeDocument/2006/relationships/image" Target="../media/image62.png"/><Relationship Id="rId9" Type="http://schemas.openxmlformats.org/officeDocument/2006/relationships/hyperlink" Target="https://play.google.com/store/apps/details?id=br.com.flui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28.png"/><Relationship Id="rId4" Type="http://schemas.openxmlformats.org/officeDocument/2006/relationships/hyperlink" Target="http://dev.fluig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pages/viewpage.action?pageId=185758491" TargetMode="External"/><Relationship Id="rId4" Type="http://schemas.openxmlformats.org/officeDocument/2006/relationships/hyperlink" Target="http://messaging.flui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image" Target="../media/image70.gif"/><Relationship Id="rId5" Type="http://schemas.openxmlformats.org/officeDocument/2006/relationships/image" Target="../media/image31.png"/><Relationship Id="rId4" Type="http://schemas.openxmlformats.org/officeDocument/2006/relationships/hyperlink" Target="http://tdn.totvs.com/pages/viewpage.action?pageId=18575849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Relationship Id="rId6" Type="http://schemas.openxmlformats.org/officeDocument/2006/relationships/image" Target="../media/image71.gif"/><Relationship Id="rId5" Type="http://schemas.openxmlformats.org/officeDocument/2006/relationships/image" Target="../media/image31.png"/><Relationship Id="rId4" Type="http://schemas.openxmlformats.org/officeDocument/2006/relationships/hyperlink" Target="http://tdn.totvs.com/display/fluig/Utilizando+o+fluig+Messag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Relationship Id="rId4" Type="http://schemas.openxmlformats.org/officeDocument/2006/relationships/hyperlink" Target="http://tdn.totvs.com/display/fluig/Guia+de+Estilo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mwXWGf87BK0" TargetMode="External"/><Relationship Id="rId1" Type="http://schemas.openxmlformats.org/officeDocument/2006/relationships/tags" Target="../tags/tag63.xml"/><Relationship Id="rId6" Type="http://schemas.openxmlformats.org/officeDocument/2006/relationships/image" Target="../media/image31.png"/><Relationship Id="rId5" Type="http://schemas.openxmlformats.org/officeDocument/2006/relationships/hyperlink" Target="http://tdn.totvs.com/x/OoSbC" TargetMode="External"/><Relationship Id="rId4" Type="http://schemas.openxmlformats.org/officeDocument/2006/relationships/image" Target="../media/image6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4.xml"/><Relationship Id="rId5" Type="http://schemas.openxmlformats.org/officeDocument/2006/relationships/image" Target="../media/image31.png"/><Relationship Id="rId4" Type="http://schemas.openxmlformats.org/officeDocument/2006/relationships/hyperlink" Target="http://fluig.totvs.com/portal/p/10097/ecmnavigation?app_ecm_navigation_doc=2912071&amp;app_ecm_navigation_docVersion=1000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5" Type="http://schemas.openxmlformats.org/officeDocument/2006/relationships/image" Target="../media/image31.png"/><Relationship Id="rId4" Type="http://schemas.openxmlformats.org/officeDocument/2006/relationships/hyperlink" Target="http://tdn.totvs.com/x/bwtb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hyperlink" Target="http://tdn.totvs.com/display/public/fluig/Fluig+em+Load+Balance+com+Microsoft+NLB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://tdn.totvs.com/display/public/fluig/Fluig+em+Load+Balance+com+Apache+mod_proxy+em+Linux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display/public/fluig/Configurar+HTTPS#ConfigurarHTTPS-CertificadoDigitalMobile" TargetMode="External"/><Relationship Id="rId3" Type="http://schemas.openxmlformats.org/officeDocument/2006/relationships/notesSlide" Target="../notesSlides/notesSlide5.xml"/><Relationship Id="rId7" Type="http://schemas.openxmlformats.org/officeDocument/2006/relationships/hyperlink" Target="http://tdn.totvs.com/display/fluig/Configurar+HTTPS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6" Type="http://schemas.openxmlformats.org/officeDocument/2006/relationships/hyperlink" Target="http://tdn.totvs.com/x/9QpbB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://tdn.totvs.com/x/_Apb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7.xml"/><Relationship Id="rId5" Type="http://schemas.openxmlformats.org/officeDocument/2006/relationships/image" Target="../media/image31.png"/><Relationship Id="rId4" Type="http://schemas.openxmlformats.org/officeDocument/2006/relationships/hyperlink" Target="http://tdn.totvs.com/display/fluig/CON+031+-+Como+alterar+simultaneamente+todas+as+portas+utilizadas+pelo+flui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AMBIENTES DE HOMOLOGAÇÃO E PRODUÇÃO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069624" y="1799582"/>
            <a:ext cx="12110402" cy="5815171"/>
          </a:xfrm>
        </p:spPr>
        <p:txBody>
          <a:bodyPr/>
          <a:lstStyle/>
          <a:p>
            <a:pPr algn="just"/>
            <a:r>
              <a:rPr lang="pt-BR" dirty="0"/>
              <a:t>O ambiente de homologação é </a:t>
            </a:r>
            <a:r>
              <a:rPr lang="pt-BR" b="1" dirty="0" smtClean="0"/>
              <a:t>essencial</a:t>
            </a:r>
            <a:r>
              <a:rPr lang="pt-BR" dirty="0" smtClean="0"/>
              <a:t> para desenvolvimento</a:t>
            </a:r>
            <a:r>
              <a:rPr lang="pt-BR" dirty="0"/>
              <a:t>, testes, validação de pacotes de correção e atualizações do </a:t>
            </a:r>
            <a:r>
              <a:rPr lang="pt-BR" dirty="0" smtClean="0"/>
              <a:t>produto</a:t>
            </a:r>
          </a:p>
          <a:p>
            <a:pPr algn="just"/>
            <a:endParaRPr lang="pt-BR" dirty="0"/>
          </a:p>
          <a:p>
            <a:pPr algn="just"/>
            <a:r>
              <a:rPr lang="pt-BR" b="1" dirty="0" smtClean="0"/>
              <a:t>Não é recomendado</a:t>
            </a:r>
            <a:r>
              <a:rPr lang="pt-BR" dirty="0" smtClean="0"/>
              <a:t> instalar o fluig de produção e homologação no </a:t>
            </a:r>
            <a:r>
              <a:rPr lang="pt-BR" dirty="0"/>
              <a:t>mesmo servidor</a:t>
            </a:r>
            <a:r>
              <a:rPr lang="pt-BR" dirty="0" smtClean="0"/>
              <a:t>: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A instalação/atualização deve ser feita inicialmente no ambiente de homologação. Se concluída com sucesso, instalar também em produção</a:t>
            </a:r>
          </a:p>
          <a:p>
            <a:pPr marL="0" indent="0" algn="just">
              <a:buNone/>
            </a:pPr>
            <a:endParaRPr lang="pt-BR" dirty="0" smtClean="0"/>
          </a:p>
          <a:p>
            <a:pPr algn="just"/>
            <a:r>
              <a:rPr lang="pt-BR" dirty="0" smtClean="0"/>
              <a:t>Dica: Utilizar uma cópia da base de dados do fluig de produção no ambiente de homologação</a:t>
            </a:r>
          </a:p>
          <a:p>
            <a:pPr algn="just"/>
            <a:endParaRPr lang="pt-BR" dirty="0"/>
          </a:p>
        </p:txBody>
      </p:sp>
      <p:pic>
        <p:nvPicPr>
          <p:cNvPr id="5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212083" y="3741679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1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AMBIENTES DE HOMOLOGAÇÃO E PRODUÇÃO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956560" y="2667000"/>
            <a:ext cx="10911840" cy="5389879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É </a:t>
            </a:r>
            <a:r>
              <a:rPr lang="pt-BR" dirty="0" smtClean="0"/>
              <a:t>fundamental que os desenvolvimentos feitos sobre </a:t>
            </a:r>
            <a:r>
              <a:rPr lang="pt-BR" dirty="0"/>
              <a:t>a </a:t>
            </a:r>
            <a:r>
              <a:rPr lang="pt-BR" dirty="0" smtClean="0"/>
              <a:t>plataforma, por exemplo, </a:t>
            </a:r>
            <a:r>
              <a:rPr lang="pt-BR" b="1" dirty="0" smtClean="0"/>
              <a:t>processos, formulários, eventos,</a:t>
            </a:r>
            <a:r>
              <a:rPr lang="pt-BR" dirty="0" smtClean="0"/>
              <a:t> </a:t>
            </a:r>
            <a:r>
              <a:rPr lang="pt-BR" b="1" dirty="0" smtClean="0"/>
              <a:t>páginas, widgets</a:t>
            </a:r>
            <a:r>
              <a:rPr lang="pt-BR" dirty="0" smtClean="0"/>
              <a:t>, etc. sejam testados no ambiente de homologação </a:t>
            </a:r>
            <a:r>
              <a:rPr lang="pt-BR" b="1" dirty="0" smtClean="0"/>
              <a:t>antes</a:t>
            </a:r>
            <a:r>
              <a:rPr lang="pt-BR" dirty="0" smtClean="0"/>
              <a:t> </a:t>
            </a:r>
            <a:r>
              <a:rPr lang="pt-BR" dirty="0"/>
              <a:t>da atualização em </a:t>
            </a:r>
            <a:r>
              <a:rPr lang="pt-BR" dirty="0" smtClean="0"/>
              <a:t>produção para garantir o funcionamento e a compatibilidade destes recursos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32" y="4434840"/>
            <a:ext cx="1493520" cy="1493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89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fluig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99" y="1880264"/>
            <a:ext cx="9458325" cy="5505450"/>
          </a:xfrm>
          <a:prstGeom prst="round1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123438" y="7585851"/>
            <a:ext cx="12720320" cy="80611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Download no Portal de Suporte fluig: </a:t>
            </a:r>
            <a:r>
              <a:rPr lang="pt-BR" dirty="0" smtClean="0">
                <a:hlinkClick r:id="rId5"/>
              </a:rPr>
              <a:t>http://suporte.fluig.com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288208" y="5533698"/>
            <a:ext cx="6716111" cy="930166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987649" y="5074634"/>
            <a:ext cx="1758884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28" y="2387600"/>
            <a:ext cx="1764705" cy="19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4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 fluig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4" y="2315528"/>
            <a:ext cx="7776220" cy="5527675"/>
          </a:xfrm>
        </p:spPr>
      </p:pic>
      <p:sp>
        <p:nvSpPr>
          <p:cNvPr id="6" name="CaixaDeTexto 5"/>
          <p:cNvSpPr txBox="1"/>
          <p:nvPr/>
        </p:nvSpPr>
        <p:spPr>
          <a:xfrm>
            <a:off x="8763000" y="2528888"/>
            <a:ext cx="6751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Guia de instalação Windows/Linux: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Modo caractere para Linux: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Endereço IP: Caso esteja apontando para um domínio, verificar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disponibilidade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das portas no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domínio informado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7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3776963" y="3348978"/>
            <a:ext cx="467388" cy="468000"/>
          </a:xfrm>
          <a:prstGeom prst="rect">
            <a:avLst/>
          </a:prstGeom>
        </p:spPr>
      </p:pic>
      <p:pic>
        <p:nvPicPr>
          <p:cNvPr id="9" name="Espaço Reservado para Imagem 5">
            <a:hlinkClick r:id="rId7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5072363" y="2528888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11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BANCOS DE DADOS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1849784"/>
            <a:ext cx="7744955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77240" y="7601091"/>
            <a:ext cx="14066518" cy="806110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Configuração específica para cada banco </a:t>
            </a:r>
            <a:r>
              <a:rPr lang="pt-BR" dirty="0"/>
              <a:t>de dados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982" y="1849784"/>
            <a:ext cx="2675161" cy="18096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784"/>
          <a:stretch/>
        </p:blipFill>
        <p:spPr>
          <a:xfrm>
            <a:off x="9708246" y="4414945"/>
            <a:ext cx="4190634" cy="10577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51"/>
          <a:stretch/>
        </p:blipFill>
        <p:spPr>
          <a:xfrm>
            <a:off x="9708246" y="6228211"/>
            <a:ext cx="4190634" cy="1055629"/>
          </a:xfrm>
          <a:prstGeom prst="rect">
            <a:avLst/>
          </a:prstGeom>
        </p:spPr>
      </p:pic>
      <p:pic>
        <p:nvPicPr>
          <p:cNvPr id="13" name="Espaço Reservado para Imagem 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993883" y="7601091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97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Consumo de memória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6" cy="552767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No arquivo </a:t>
            </a:r>
            <a:r>
              <a:rPr lang="pt-BR" b="1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standalone.conf.bat </a:t>
            </a:r>
            <a:r>
              <a:rPr lang="pt-BR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(Windows) ou </a:t>
            </a:r>
            <a:r>
              <a:rPr lang="pt-BR" b="1" dirty="0" err="1" smtClean="0">
                <a:latin typeface="Trebuchet MS" panose="020B0603020202020204" pitchFamily="34" charset="0"/>
                <a:cs typeface="Courier New" panose="02070309020205020404" pitchFamily="49" charset="0"/>
              </a:rPr>
              <a:t>standalone.conf</a:t>
            </a:r>
            <a:r>
              <a:rPr lang="pt-BR" b="1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(Linux), o consumo de memória deve ser ajustado conforme o exemplo abaixo:</a:t>
            </a:r>
          </a:p>
          <a:p>
            <a:pPr marL="0" indent="0" algn="just">
              <a:buNone/>
            </a:pPr>
            <a:endParaRPr lang="pt-BR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sz="2600" b="1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pt-BR" sz="26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"JAVA_OPTS=%JAVA_OPTS%</a:t>
            </a:r>
            <a:r>
              <a:rPr lang="pt-BR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Xms</a:t>
            </a:r>
            <a:r>
              <a:rPr lang="pt-BR" sz="2600" b="1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4g</a:t>
            </a:r>
            <a:r>
              <a:rPr lang="pt-BR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6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–Xmx</a:t>
            </a:r>
            <a:r>
              <a:rPr lang="pt-BR" sz="2600" b="1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12g</a:t>
            </a:r>
            <a:r>
              <a:rPr lang="pt-BR" sz="2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6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XX:MaxPermSize</a:t>
            </a:r>
            <a:r>
              <a:rPr lang="pt-BR" sz="2600" b="1" dirty="0" smtClean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=512M“</a:t>
            </a:r>
          </a:p>
          <a:p>
            <a:pPr marL="0" indent="0" algn="just">
              <a:buNone/>
            </a:pPr>
            <a:endParaRPr lang="pt-BR" sz="2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r>
              <a:rPr lang="pt-BR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Este arquivo está armazenado na pasta de instalação do fluig, diretório </a:t>
            </a:r>
            <a:r>
              <a:rPr lang="pt-BR" i="1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jboss/bin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616" y="6401019"/>
            <a:ext cx="1654984" cy="16558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98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INICIALIZAÇÃO DOS SERVIÇOS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"/>
          <a:stretch/>
        </p:blipFill>
        <p:spPr>
          <a:xfrm>
            <a:off x="1813559" y="2103120"/>
            <a:ext cx="13120529" cy="1211210"/>
          </a:xfrm>
        </p:spPr>
      </p:pic>
      <p:sp>
        <p:nvSpPr>
          <p:cNvPr id="9" name="Elipse 8"/>
          <p:cNvSpPr/>
          <p:nvPr/>
        </p:nvSpPr>
        <p:spPr>
          <a:xfrm>
            <a:off x="1463040" y="2517140"/>
            <a:ext cx="360000" cy="36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Trebuchet MS"/>
                <a:cs typeface="Trebuchet MS"/>
              </a:rPr>
              <a:t>1</a:t>
            </a:r>
            <a:endParaRPr lang="pt-BR" sz="2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463040" y="2936240"/>
            <a:ext cx="360000" cy="36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  <a:endParaRPr lang="pt-BR" sz="2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63040" y="2098040"/>
            <a:ext cx="360000" cy="36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Trebuchet MS"/>
                <a:cs typeface="Trebuchet MS"/>
              </a:rPr>
              <a:t>3</a:t>
            </a:r>
            <a:endParaRPr lang="pt-BR" sz="2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19" y="1398873"/>
            <a:ext cx="4430391" cy="500001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960120" y="3898880"/>
            <a:ext cx="10271760" cy="4214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Os serviços do fluig devem ser configurados para utilizar um usuário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administrador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do servidor</a:t>
            </a: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interrupção dos serviços deve ser feita na ordem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inversa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à inicialização</a:t>
            </a: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Múltiplas instâncias (mais de uma instalação por servidor): </a:t>
            </a:r>
            <a:r>
              <a:rPr lang="pt-BR" sz="2800" dirty="0">
                <a:solidFill>
                  <a:schemeClr val="accent1"/>
                </a:solidFill>
                <a:latin typeface="Trebuchet MS"/>
                <a:cs typeface="Trebuchet MS"/>
              </a:rPr>
              <a:t>Não é recomendada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pois gera concorrência pelos recursos da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máquina</a:t>
            </a:r>
          </a:p>
        </p:txBody>
      </p:sp>
      <p:sp>
        <p:nvSpPr>
          <p:cNvPr id="3" name="Elipse 2"/>
          <p:cNvSpPr/>
          <p:nvPr/>
        </p:nvSpPr>
        <p:spPr>
          <a:xfrm>
            <a:off x="11932920" y="1615681"/>
            <a:ext cx="792480" cy="579470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2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ATUALIZAÇÃO fluig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41998" y="2696844"/>
            <a:ext cx="12455842" cy="5527675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Guia </a:t>
            </a:r>
            <a:r>
              <a:rPr lang="pt-BR" dirty="0"/>
              <a:t>de </a:t>
            </a:r>
            <a:r>
              <a:rPr lang="pt-BR" dirty="0" smtClean="0"/>
              <a:t>Atualização:</a:t>
            </a:r>
          </a:p>
          <a:p>
            <a:pPr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Parar </a:t>
            </a:r>
            <a:r>
              <a:rPr lang="pt-BR" dirty="0" smtClean="0"/>
              <a:t>todos os serviços do fluig (FLUIG, </a:t>
            </a:r>
            <a:r>
              <a:rPr lang="pt-BR" dirty="0" err="1" smtClean="0"/>
              <a:t>fluig_RealTime</a:t>
            </a:r>
            <a:r>
              <a:rPr lang="pt-BR" dirty="0" smtClean="0"/>
              <a:t>, </a:t>
            </a:r>
            <a:r>
              <a:rPr lang="pt-BR" dirty="0" err="1" smtClean="0"/>
              <a:t>fluig_MemCached</a:t>
            </a:r>
            <a:r>
              <a:rPr lang="pt-BR" dirty="0" smtClean="0"/>
              <a:t>)</a:t>
            </a:r>
          </a:p>
          <a:p>
            <a:pPr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Backup </a:t>
            </a:r>
            <a:r>
              <a:rPr lang="pt-BR" dirty="0"/>
              <a:t>da </a:t>
            </a:r>
            <a:r>
              <a:rPr lang="pt-BR" dirty="0" smtClean="0"/>
              <a:t>aplicação e da base de dados:</a:t>
            </a:r>
          </a:p>
          <a:p>
            <a:pPr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Não </a:t>
            </a:r>
            <a:r>
              <a:rPr lang="pt-BR" dirty="0" smtClean="0"/>
              <a:t>é possível reverter a instalação</a:t>
            </a:r>
            <a:r>
              <a:rPr lang="pt-BR" i="1" dirty="0" smtClean="0"/>
              <a:t> </a:t>
            </a:r>
            <a:r>
              <a:rPr lang="pt-BR" dirty="0" smtClean="0"/>
              <a:t>para uma atualização anterior do fluig</a:t>
            </a:r>
          </a:p>
          <a:p>
            <a:pPr>
              <a:lnSpc>
                <a:spcPts val="4000"/>
              </a:lnSpc>
              <a:spcBef>
                <a:spcPts val="2400"/>
              </a:spcBef>
            </a:pPr>
            <a:r>
              <a:rPr lang="pt-BR" dirty="0" smtClean="0"/>
              <a:t>Atualização </a:t>
            </a:r>
            <a:r>
              <a:rPr lang="pt-BR" dirty="0" smtClean="0"/>
              <a:t>Antecipada</a:t>
            </a:r>
            <a:r>
              <a:rPr lang="pt-BR" dirty="0" smtClean="0"/>
              <a:t>: pacotes de correção liberados para situações específicas. Só devem ser aplicados sob orientação do suporte:</a:t>
            </a:r>
            <a:endParaRPr lang="pt-BR" dirty="0" smtClean="0"/>
          </a:p>
        </p:txBody>
      </p:sp>
      <p:pic>
        <p:nvPicPr>
          <p:cNvPr id="9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541523" y="2773044"/>
            <a:ext cx="467388" cy="468000"/>
          </a:xfrm>
          <a:prstGeom prst="rect">
            <a:avLst/>
          </a:prstGeom>
        </p:spPr>
      </p:pic>
      <p:pic>
        <p:nvPicPr>
          <p:cNvPr id="11" name="Espaço Reservado para Imagem 5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7766644" y="4414200"/>
            <a:ext cx="467388" cy="468000"/>
          </a:xfrm>
          <a:prstGeom prst="rect">
            <a:avLst/>
          </a:prstGeom>
        </p:spPr>
      </p:pic>
      <p:pic>
        <p:nvPicPr>
          <p:cNvPr id="6" name="Espaço Reservado para Imagem 5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323323" y="7047860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75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Usuários fluig</a:t>
            </a:r>
            <a:endParaRPr lang="pt-BR" dirty="0"/>
          </a:p>
        </p:txBody>
      </p:sp>
      <p:grpSp>
        <p:nvGrpSpPr>
          <p:cNvPr id="6" name="Group 4"/>
          <p:cNvGrpSpPr/>
          <p:nvPr/>
        </p:nvGrpSpPr>
        <p:grpSpPr>
          <a:xfrm>
            <a:off x="7464461" y="1096700"/>
            <a:ext cx="2102449" cy="2218790"/>
            <a:chOff x="4189169" y="799639"/>
            <a:chExt cx="2102449" cy="2218790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5702" y="799639"/>
              <a:ext cx="1409383" cy="1145123"/>
            </a:xfrm>
            <a:prstGeom prst="rect">
              <a:avLst/>
            </a:prstGeom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4189169" y="2046175"/>
              <a:ext cx="2102449" cy="972254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pt-BR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rebuchet MS" panose="020B0603020202020204" pitchFamily="34" charset="0"/>
                </a:rPr>
                <a:t>wcmadmin</a:t>
              </a:r>
              <a:endParaRPr lang="pt-B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9" name="Group 4"/>
          <p:cNvGrpSpPr/>
          <p:nvPr/>
        </p:nvGrpSpPr>
        <p:grpSpPr>
          <a:xfrm>
            <a:off x="4137074" y="2844173"/>
            <a:ext cx="2102449" cy="2218790"/>
            <a:chOff x="4189169" y="799639"/>
            <a:chExt cx="2102449" cy="2218790"/>
          </a:xfrm>
        </p:grpSpPr>
        <p:pic>
          <p:nvPicPr>
            <p:cNvPr id="10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5702" y="799639"/>
              <a:ext cx="1409383" cy="1145123"/>
            </a:xfrm>
            <a:prstGeom prst="rect">
              <a:avLst/>
            </a:prstGeom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4189169" y="2046175"/>
              <a:ext cx="2102449" cy="972254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pt-BR" sz="2200" b="1" dirty="0" smtClean="0">
                  <a:solidFill>
                    <a:srgbClr val="E54F0B"/>
                  </a:solidFill>
                  <a:latin typeface="Trebuchet MS" panose="020B0603020202020204" pitchFamily="34" charset="0"/>
                </a:rPr>
                <a:t>Administrador</a:t>
              </a:r>
            </a:p>
            <a:p>
              <a:pPr fontAlgn="auto">
                <a:spcAft>
                  <a:spcPts val="0"/>
                </a:spcAft>
              </a:pPr>
              <a:r>
                <a:rPr lang="en-US" sz="2200" b="1" dirty="0" smtClean="0">
                  <a:solidFill>
                    <a:srgbClr val="E54F0B"/>
                  </a:solidFill>
                  <a:latin typeface="Trebuchet MS" panose="020B0603020202020204" pitchFamily="34" charset="0"/>
                </a:rPr>
                <a:t>Papel admin</a:t>
              </a:r>
              <a:endParaRPr lang="en-US" sz="2200" b="1" dirty="0">
                <a:solidFill>
                  <a:srgbClr val="E54F0B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3" name="Group 4"/>
          <p:cNvGrpSpPr/>
          <p:nvPr/>
        </p:nvGrpSpPr>
        <p:grpSpPr>
          <a:xfrm>
            <a:off x="809688" y="4591646"/>
            <a:ext cx="2102449" cy="2218790"/>
            <a:chOff x="4189169" y="799639"/>
            <a:chExt cx="2102449" cy="2218790"/>
          </a:xfrm>
        </p:grpSpPr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35702" y="799639"/>
              <a:ext cx="1409383" cy="1145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4189169" y="2046175"/>
              <a:ext cx="2102449" cy="972254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Trebuchet MS" panose="020B0603020202020204" pitchFamily="34" charset="0"/>
                </a:rPr>
                <a:t>Usuário </a:t>
              </a:r>
              <a:r>
                <a:rPr lang="en-US" sz="2400" b="1" dirty="0" err="1" smtClean="0">
                  <a:solidFill>
                    <a:schemeClr val="tx2">
                      <a:lumMod val="50000"/>
                    </a:schemeClr>
                  </a:solidFill>
                  <a:latin typeface="Trebuchet MS" panose="020B0603020202020204" pitchFamily="34" charset="0"/>
                </a:rPr>
                <a:t>Papel</a:t>
              </a:r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Trebuchet MS" panose="020B0603020202020204" pitchFamily="34" charset="0"/>
                </a:rPr>
                <a:t> user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0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WCMADMIN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2143831"/>
            <a:ext cx="9448800" cy="5920670"/>
          </a:xfrm>
          <a:ln>
            <a:solidFill>
              <a:schemeClr val="tx1"/>
            </a:solidFill>
          </a:ln>
        </p:spPr>
      </p:pic>
      <p:sp>
        <p:nvSpPr>
          <p:cNvPr id="18" name="Elipse 17"/>
          <p:cNvSpPr/>
          <p:nvPr/>
        </p:nvSpPr>
        <p:spPr>
          <a:xfrm>
            <a:off x="12309225" y="7204545"/>
            <a:ext cx="1080000" cy="1080000"/>
          </a:xfrm>
          <a:prstGeom prst="ellipse">
            <a:avLst/>
          </a:prstGeom>
          <a:solidFill>
            <a:srgbClr val="FFCC00"/>
          </a:solidFill>
          <a:ln w="19050" cap="rnd">
            <a:solidFill>
              <a:srgbClr val="FFCC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Detalhes e premissas para instalação do 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WCMADMIN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3113966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Para configurar um caminho de rede como </a:t>
            </a:r>
            <a:r>
              <a:rPr lang="pt-BR" b="1" dirty="0" smtClean="0"/>
              <a:t>Volume</a:t>
            </a:r>
            <a:r>
              <a:rPr lang="pt-BR" dirty="0" smtClean="0"/>
              <a:t> informe: </a:t>
            </a:r>
            <a:r>
              <a:rPr lang="pt-BR" dirty="0" smtClean="0">
                <a:hlinkClick r:id="rId4" action="ppaction://hlinkfile"/>
              </a:rPr>
              <a:t>\\servidor\volume</a:t>
            </a:r>
            <a:endParaRPr lang="pt-BR" dirty="0" smtClean="0"/>
          </a:p>
          <a:p>
            <a:pPr lvl="1">
              <a:lnSpc>
                <a:spcPct val="150000"/>
              </a:lnSpc>
            </a:pPr>
            <a:r>
              <a:rPr lang="pt-BR" dirty="0" smtClean="0"/>
              <a:t>Evite utilizar a letra da unidade de armazenamento quando configurar o volume em um endereço na rede, por exemplo: Y:\volume</a:t>
            </a:r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É importante </a:t>
            </a:r>
            <a:r>
              <a:rPr lang="pt-BR" b="1" dirty="0" smtClean="0"/>
              <a:t>alterar a</a:t>
            </a:r>
            <a:r>
              <a:rPr lang="pt-BR" dirty="0" smtClean="0"/>
              <a:t> </a:t>
            </a:r>
            <a:r>
              <a:rPr lang="pt-BR" b="1" dirty="0" smtClean="0"/>
              <a:t>senha</a:t>
            </a:r>
            <a:r>
              <a:rPr lang="pt-BR" dirty="0" smtClean="0"/>
              <a:t> padrão do wcmadmin após o primeiro acesso</a:t>
            </a:r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Configuração de </a:t>
            </a:r>
            <a:r>
              <a:rPr lang="pt-BR" dirty="0" err="1" smtClean="0"/>
              <a:t>Thumbnails</a:t>
            </a:r>
            <a:r>
              <a:rPr lang="pt-BR" dirty="0" smtClean="0"/>
              <a:t>: </a:t>
            </a:r>
            <a:endParaRPr lang="pt-BR" dirty="0"/>
          </a:p>
        </p:txBody>
      </p:sp>
      <p:pic>
        <p:nvPicPr>
          <p:cNvPr id="6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7294866" y="6306180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13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Wcmadmin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Integração com fluig Identity: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Implantação do fluig </a:t>
            </a:r>
            <a:r>
              <a:rPr lang="pt-BR" dirty="0" err="1" smtClean="0"/>
              <a:t>Analytics</a:t>
            </a:r>
            <a:r>
              <a:rPr lang="pt-BR" dirty="0" smtClean="0"/>
              <a:t>: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Autenticação Integrada com Windows</a:t>
            </a:r>
            <a:r>
              <a:rPr lang="pt-BR" dirty="0" smtClean="0"/>
              <a:t>: 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Autenticação LDAP: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O</a:t>
            </a:r>
            <a:r>
              <a:rPr lang="pt-BR" dirty="0" smtClean="0"/>
              <a:t>s </a:t>
            </a:r>
            <a:r>
              <a:rPr lang="pt-BR" dirty="0" err="1"/>
              <a:t>logins</a:t>
            </a:r>
            <a:r>
              <a:rPr lang="pt-BR" dirty="0"/>
              <a:t> dos usuários no fluig devem ser iguais aos </a:t>
            </a:r>
            <a:r>
              <a:rPr lang="pt-BR" dirty="0" err="1"/>
              <a:t>logins</a:t>
            </a:r>
            <a:r>
              <a:rPr lang="pt-BR" dirty="0"/>
              <a:t> no Active </a:t>
            </a:r>
            <a:r>
              <a:rPr lang="pt-BR" dirty="0" err="1"/>
              <a:t>Directory</a:t>
            </a:r>
            <a:r>
              <a:rPr lang="pt-BR" dirty="0" smtClean="0"/>
              <a:t> </a:t>
            </a:r>
          </a:p>
        </p:txBody>
      </p:sp>
      <p:pic>
        <p:nvPicPr>
          <p:cNvPr id="10" name="Imagem 9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24" y="2277444"/>
            <a:ext cx="438691" cy="432000"/>
          </a:xfrm>
          <a:prstGeom prst="rect">
            <a:avLst/>
          </a:prstGeom>
        </p:spPr>
      </p:pic>
      <p:pic>
        <p:nvPicPr>
          <p:cNvPr id="11" name="Imagem 10">
            <a:hlinkClick r:id="rId6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18" y="3733164"/>
            <a:ext cx="438691" cy="432000"/>
          </a:xfrm>
          <a:prstGeom prst="rect">
            <a:avLst/>
          </a:prstGeom>
        </p:spPr>
      </p:pic>
      <p:pic>
        <p:nvPicPr>
          <p:cNvPr id="12" name="Espaço Reservado para Imagem 5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8835389" y="5145720"/>
            <a:ext cx="467388" cy="468000"/>
          </a:xfrm>
          <a:prstGeom prst="rect">
            <a:avLst/>
          </a:prstGeom>
        </p:spPr>
      </p:pic>
      <p:pic>
        <p:nvPicPr>
          <p:cNvPr id="13" name="Espaço Reservado para Imagem 5">
            <a:hlinkClick r:id="rId9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844581" y="6598283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63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wcmadmin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1215669" y="2696845"/>
            <a:ext cx="4709160" cy="28657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Alterar a URL </a:t>
            </a:r>
            <a:r>
              <a:rPr lang="pt-BR" dirty="0"/>
              <a:t>do Portal</a:t>
            </a:r>
            <a:r>
              <a:rPr lang="pt-BR" dirty="0" smtClean="0"/>
              <a:t>: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Testes de disponibilidade da URL: </a:t>
            </a: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58" y="2834005"/>
            <a:ext cx="438691" cy="432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79" y="2339240"/>
            <a:ext cx="9262746" cy="55995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75" y="4923025"/>
            <a:ext cx="438691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35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Wcmadmin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44538" y="7117080"/>
            <a:ext cx="14780418" cy="947420"/>
          </a:xfrm>
        </p:spPr>
        <p:txBody>
          <a:bodyPr/>
          <a:lstStyle/>
          <a:p>
            <a:pPr marL="0" indent="0" algn="ctr">
              <a:lnSpc>
                <a:spcPts val="3700"/>
              </a:lnSpc>
              <a:buNone/>
            </a:pPr>
            <a:r>
              <a:rPr lang="pt-BR" dirty="0"/>
              <a:t>A aba </a:t>
            </a:r>
            <a:r>
              <a:rPr lang="pt-BR" b="1" dirty="0"/>
              <a:t>Parâmetros da Plataforma </a:t>
            </a:r>
            <a:r>
              <a:rPr lang="pt-BR" dirty="0" smtClean="0"/>
              <a:t>disponibiliza uma interface para alteração </a:t>
            </a:r>
            <a:r>
              <a:rPr lang="pt-BR" dirty="0"/>
              <a:t>de determinados </a:t>
            </a:r>
            <a:r>
              <a:rPr lang="pt-BR" dirty="0" smtClean="0"/>
              <a:t>campos do </a:t>
            </a:r>
            <a:r>
              <a:rPr lang="pt-BR" dirty="0"/>
              <a:t>arquivo </a:t>
            </a:r>
            <a:r>
              <a:rPr lang="pt-BR" dirty="0" smtClean="0"/>
              <a:t>standalone.xml: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432621" y="1854796"/>
            <a:ext cx="7384408" cy="4953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2230072" y="7642929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6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Assistente de implantação rápida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2707565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/>
              <a:t>Assistente de </a:t>
            </a:r>
            <a:r>
              <a:rPr lang="pt-BR" dirty="0" smtClean="0"/>
              <a:t>Implantação Rápida </a:t>
            </a:r>
            <a:r>
              <a:rPr lang="pt-BR" dirty="0"/>
              <a:t>se apresenta como um guia de configuração passo a passo ao usuário administrador </a:t>
            </a:r>
            <a:r>
              <a:rPr lang="pt-BR" b="1" dirty="0"/>
              <a:t>na primeira vez que ele acessa </a:t>
            </a:r>
            <a:r>
              <a:rPr lang="pt-BR" b="1" dirty="0" smtClean="0"/>
              <a:t>a empresa (</a:t>
            </a:r>
            <a:r>
              <a:rPr lang="pt-BR" b="1" i="1" dirty="0" err="1" smtClean="0"/>
              <a:t>tenant</a:t>
            </a:r>
            <a:r>
              <a:rPr lang="pt-BR" b="1" dirty="0" smtClean="0"/>
              <a:t>)</a:t>
            </a:r>
            <a:r>
              <a:rPr lang="pt-BR" dirty="0" smtClean="0"/>
              <a:t> </a:t>
            </a:r>
          </a:p>
          <a:p>
            <a:pPr algn="just"/>
            <a:endParaRPr lang="pt-BR" sz="2400" dirty="0" smtClean="0"/>
          </a:p>
          <a:p>
            <a:pPr algn="just">
              <a:lnSpc>
                <a:spcPct val="150000"/>
              </a:lnSpc>
            </a:pPr>
            <a:r>
              <a:rPr lang="pt-BR" dirty="0" smtClean="0"/>
              <a:t>Este </a:t>
            </a:r>
            <a:r>
              <a:rPr lang="pt-BR" dirty="0"/>
              <a:t>recurso visa auxiliar o administrador a instalar componentes de negócio no fluig, como processos e </a:t>
            </a:r>
            <a:r>
              <a:rPr lang="pt-BR" i="1" dirty="0"/>
              <a:t>widgets</a:t>
            </a:r>
            <a:r>
              <a:rPr lang="pt-BR" dirty="0"/>
              <a:t>, de acordo com o contexto e a necessidade da </a:t>
            </a:r>
            <a:r>
              <a:rPr lang="pt-BR" dirty="0" smtClean="0"/>
              <a:t>empresa</a:t>
            </a: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13393600" y="6616879"/>
            <a:ext cx="1440000" cy="1440000"/>
            <a:chOff x="12938760" y="6736080"/>
            <a:chExt cx="1440000" cy="1440000"/>
          </a:xfrm>
        </p:grpSpPr>
        <p:sp>
          <p:nvSpPr>
            <p:cNvPr id="9" name="Elipse 8"/>
            <p:cNvSpPr/>
            <p:nvPr/>
          </p:nvSpPr>
          <p:spPr>
            <a:xfrm>
              <a:off x="12938760" y="6736080"/>
              <a:ext cx="1440000" cy="1440000"/>
            </a:xfrm>
            <a:prstGeom prst="ellipse">
              <a:avLst/>
            </a:prstGeom>
            <a:ln>
              <a:solidFill>
                <a:srgbClr val="FFCC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0397" y="6916080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3559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Assistente de implantação rápida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71" y="2387600"/>
            <a:ext cx="9454508" cy="5686244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595931" y="7524500"/>
            <a:ext cx="1080000" cy="1080000"/>
          </a:xfrm>
          <a:prstGeom prst="ellipse">
            <a:avLst/>
          </a:prstGeom>
          <a:solidFill>
            <a:srgbClr val="FFCC00"/>
          </a:solidFill>
          <a:ln w="19050" cap="rnd">
            <a:solidFill>
              <a:srgbClr val="FFCC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41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7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INSTALAÇÃO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13644562" cy="552767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Imagine que está em um </a:t>
            </a:r>
            <a:r>
              <a:rPr lang="pt-BR" dirty="0" smtClean="0">
                <a:latin typeface="Trebuchet MS" pitchFamily="34" charset="0"/>
              </a:rPr>
              <a:t>projeto fluig </a:t>
            </a:r>
            <a:r>
              <a:rPr lang="pt-BR" dirty="0">
                <a:latin typeface="Trebuchet MS" pitchFamily="34" charset="0"/>
              </a:rPr>
              <a:t>em um cliente e o primeiro passo é a instalação do </a:t>
            </a:r>
            <a:r>
              <a:rPr lang="pt-BR" dirty="0" smtClean="0">
                <a:latin typeface="Trebuchet MS" pitchFamily="34" charset="0"/>
              </a:rPr>
              <a:t>fluig SEM </a:t>
            </a:r>
            <a:r>
              <a:rPr lang="pt-BR" dirty="0">
                <a:latin typeface="Trebuchet MS" pitchFamily="34" charset="0"/>
              </a:rPr>
              <a:t>integração com Identity.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i="1" dirty="0">
              <a:latin typeface="Trebuchet MS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Instale o </a:t>
            </a:r>
            <a:r>
              <a:rPr lang="pt-BR" dirty="0" smtClean="0">
                <a:latin typeface="Trebuchet MS" pitchFamily="34" charset="0"/>
              </a:rPr>
              <a:t>fluig</a:t>
            </a:r>
            <a:r>
              <a:rPr lang="pt-BR" dirty="0">
                <a:latin typeface="Trebuchet MS" pitchFamily="34" charset="0"/>
              </a:rPr>
              <a:t>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Inicie os serviços do fluig na ordem correta;</a:t>
            </a: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Crie uma empresa, apontando para um volume válido;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Atualize </a:t>
            </a:r>
            <a:r>
              <a:rPr lang="pt-BR" dirty="0">
                <a:latin typeface="Trebuchet MS" pitchFamily="34" charset="0"/>
              </a:rPr>
              <a:t>o </a:t>
            </a:r>
            <a:r>
              <a:rPr lang="pt-BR" dirty="0" err="1" smtClean="0">
                <a:latin typeface="Trebuchet MS" pitchFamily="34" charset="0"/>
              </a:rPr>
              <a:t>Thumbnails</a:t>
            </a:r>
            <a:r>
              <a:rPr lang="pt-BR" dirty="0" smtClean="0">
                <a:latin typeface="Trebuchet MS" pitchFamily="34" charset="0"/>
              </a:rPr>
              <a:t>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A</a:t>
            </a:r>
            <a:r>
              <a:rPr lang="pt-BR" dirty="0" smtClean="0">
                <a:latin typeface="Trebuchet MS" pitchFamily="34" charset="0"/>
              </a:rPr>
              <a:t>tualize </a:t>
            </a:r>
            <a:r>
              <a:rPr lang="pt-BR" dirty="0">
                <a:latin typeface="Trebuchet MS" pitchFamily="34" charset="0"/>
              </a:rPr>
              <a:t>o logo da tela de login;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Realize </a:t>
            </a:r>
            <a:r>
              <a:rPr lang="pt-BR" dirty="0">
                <a:latin typeface="Trebuchet MS" pitchFamily="34" charset="0"/>
              </a:rPr>
              <a:t>o </a:t>
            </a:r>
            <a:r>
              <a:rPr lang="pt-BR" dirty="0" err="1">
                <a:latin typeface="Trebuchet MS" pitchFamily="34" charset="0"/>
              </a:rPr>
              <a:t>checklist</a:t>
            </a:r>
            <a:r>
              <a:rPr lang="pt-BR" dirty="0">
                <a:latin typeface="Trebuchet MS" pitchFamily="34" charset="0"/>
              </a:rPr>
              <a:t> de instalação.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1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STUDIO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Eclipse</a:t>
            </a:r>
            <a:r>
              <a:rPr lang="pt-BR" dirty="0"/>
              <a:t>: </a:t>
            </a:r>
            <a:r>
              <a:rPr lang="pt-BR" dirty="0">
                <a:hlinkClick r:id="rId4"/>
              </a:rPr>
              <a:t>http://www.eclipse.org/downloads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Guia de instalação fluig Studio:</a:t>
            </a:r>
          </a:p>
          <a:p>
            <a:endParaRPr lang="pt-BR" dirty="0"/>
          </a:p>
          <a:p>
            <a:r>
              <a:rPr lang="pt-BR" dirty="0" smtClean="0"/>
              <a:t>Importação </a:t>
            </a:r>
            <a:r>
              <a:rPr lang="pt-BR" dirty="0"/>
              <a:t>e exportação de artefatos, criação de processos workflow, formulários, </a:t>
            </a:r>
            <a:r>
              <a:rPr lang="pt-BR" dirty="0" err="1" smtClean="0"/>
              <a:t>widgets</a:t>
            </a:r>
            <a:r>
              <a:rPr lang="pt-BR" dirty="0" smtClean="0"/>
              <a:t>, eventos </a:t>
            </a:r>
            <a:r>
              <a:rPr lang="pt-BR" dirty="0"/>
              <a:t>globais, </a:t>
            </a:r>
            <a:r>
              <a:rPr lang="pt-BR" dirty="0" err="1"/>
              <a:t>datasets</a:t>
            </a:r>
            <a:r>
              <a:rPr lang="pt-BR" dirty="0"/>
              <a:t> e serviços</a:t>
            </a:r>
          </a:p>
          <a:p>
            <a:endParaRPr lang="pt-BR" dirty="0"/>
          </a:p>
          <a:p>
            <a:r>
              <a:rPr lang="pt-BR" dirty="0" smtClean="0"/>
              <a:t>Recursos específicos do fluig Studio serão abordadas nos treinamentos avançados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7686012" y="3123561"/>
            <a:ext cx="467388" cy="46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50" y="6657975"/>
            <a:ext cx="5969000" cy="139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70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studio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1737360" y="2452876"/>
            <a:ext cx="7909560" cy="5527675"/>
          </a:xfrm>
        </p:spPr>
        <p:txBody>
          <a:bodyPr/>
          <a:lstStyle/>
          <a:p>
            <a:pPr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463"/>
                </a:solidFill>
              </a:rPr>
              <a:t>O idioma do plug-in </a:t>
            </a:r>
            <a:r>
              <a:rPr lang="pt-BR" dirty="0" smtClean="0">
                <a:solidFill>
                  <a:srgbClr val="636463"/>
                </a:solidFill>
              </a:rPr>
              <a:t>será igual ao configurado para </a:t>
            </a:r>
            <a:r>
              <a:rPr lang="pt-BR" dirty="0">
                <a:solidFill>
                  <a:srgbClr val="636463"/>
                </a:solidFill>
              </a:rPr>
              <a:t>o </a:t>
            </a:r>
            <a:r>
              <a:rPr lang="pt-BR" dirty="0" smtClean="0">
                <a:solidFill>
                  <a:srgbClr val="636463"/>
                </a:solidFill>
              </a:rPr>
              <a:t>Studio/Eclipse:</a:t>
            </a:r>
            <a:endParaRPr lang="pt-BR" dirty="0">
              <a:solidFill>
                <a:srgbClr val="636463"/>
              </a:solidFill>
            </a:endParaRPr>
          </a:p>
          <a:p>
            <a:pPr marL="0" indent="0" algn="just">
              <a:buNone/>
            </a:pPr>
            <a:endParaRPr lang="pt-BR" dirty="0">
              <a:solidFill>
                <a:srgbClr val="636463"/>
              </a:solidFill>
            </a:endParaRPr>
          </a:p>
          <a:p>
            <a:pPr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636463"/>
                </a:solidFill>
              </a:rPr>
              <a:t>A versão do plug-in deve ser igual à do fluig</a:t>
            </a:r>
          </a:p>
          <a:p>
            <a:pPr lvl="1" algn="just">
              <a:lnSpc>
                <a:spcPts val="3600"/>
              </a:lnSpc>
              <a:buFont typeface="Trebuchet MS" panose="020B0603020202020204" pitchFamily="34" charset="0"/>
              <a:buChar char="-"/>
            </a:pPr>
            <a:r>
              <a:rPr lang="pt-BR" dirty="0" smtClean="0">
                <a:solidFill>
                  <a:srgbClr val="636463"/>
                </a:solidFill>
              </a:rPr>
              <a:t>Exemplo: se o fluig estiver na atualização 1.5.5, o plug-in também precisa estar nesta versão</a:t>
            </a:r>
          </a:p>
          <a:p>
            <a:pPr marL="0" indent="0" algn="just">
              <a:buNone/>
            </a:pPr>
            <a:endParaRPr lang="pt-BR" dirty="0">
              <a:solidFill>
                <a:srgbClr val="636463"/>
              </a:solidFill>
            </a:endParaRPr>
          </a:p>
          <a:p>
            <a:pPr algn="just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636463"/>
                </a:solidFill>
              </a:rPr>
              <a:t>Para obter uma atualização específica do plug-in, informe a versão na URL:</a:t>
            </a:r>
          </a:p>
          <a:p>
            <a:pPr lvl="1" algn="just">
              <a:lnSpc>
                <a:spcPts val="3600"/>
              </a:lnSpc>
              <a:buFont typeface="Trebuchet MS" panose="020B0603020202020204" pitchFamily="34" charset="0"/>
              <a:buChar char="-"/>
            </a:pPr>
            <a:r>
              <a:rPr lang="pt-BR" dirty="0" smtClean="0">
                <a:solidFill>
                  <a:srgbClr val="636463"/>
                </a:solidFill>
              </a:rPr>
              <a:t>Exemplo: </a:t>
            </a:r>
            <a:r>
              <a:rPr lang="pt-BR" dirty="0" smtClean="0">
                <a:solidFill>
                  <a:srgbClr val="636463"/>
                </a:solidFill>
                <a:hlinkClick r:id="rId4"/>
              </a:rPr>
              <a:t>http://update.fluig.com/155</a:t>
            </a:r>
            <a:endParaRPr lang="pt-BR" dirty="0">
              <a:solidFill>
                <a:srgbClr val="636463"/>
              </a:solidFill>
            </a:endParaRPr>
          </a:p>
          <a:p>
            <a:pPr algn="just">
              <a:lnSpc>
                <a:spcPts val="3600"/>
              </a:lnSpc>
              <a:buFont typeface="Trebuchet MS" panose="020B0603020202020204" pitchFamily="34" charset="0"/>
              <a:buChar char="–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253" y="2581270"/>
            <a:ext cx="5621772" cy="5270885"/>
          </a:xfrm>
          <a:prstGeom prst="rect">
            <a:avLst/>
          </a:prstGeom>
        </p:spPr>
      </p:pic>
      <p:pic>
        <p:nvPicPr>
          <p:cNvPr id="8" name="Espaço Reservado para Imagem 5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803956" y="2999897"/>
            <a:ext cx="395482" cy="39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726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ÍNDICE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r>
              <a:rPr lang="pt-BR" dirty="0" smtClean="0"/>
              <a:t>Topologia fluig</a:t>
            </a:r>
          </a:p>
          <a:p>
            <a:r>
              <a:rPr lang="pt-BR" dirty="0" smtClean="0"/>
              <a:t>Pré-requisitos</a:t>
            </a:r>
          </a:p>
          <a:p>
            <a:r>
              <a:rPr lang="pt-BR" dirty="0" smtClean="0"/>
              <a:t>Ambientes </a:t>
            </a:r>
            <a:r>
              <a:rPr lang="pt-BR" dirty="0"/>
              <a:t>de homologação e </a:t>
            </a:r>
            <a:r>
              <a:rPr lang="pt-BR" dirty="0" smtClean="0"/>
              <a:t>produção</a:t>
            </a:r>
          </a:p>
          <a:p>
            <a:r>
              <a:rPr lang="pt-BR" dirty="0" smtClean="0"/>
              <a:t>Instalação do fluig</a:t>
            </a:r>
          </a:p>
          <a:p>
            <a:r>
              <a:rPr lang="pt-BR" dirty="0" smtClean="0"/>
              <a:t>Atualização do fluig</a:t>
            </a:r>
          </a:p>
          <a:p>
            <a:r>
              <a:rPr lang="pt-BR" dirty="0" smtClean="0"/>
              <a:t>Usuários fluig</a:t>
            </a:r>
          </a:p>
          <a:p>
            <a:r>
              <a:rPr lang="pt-BR" dirty="0" smtClean="0"/>
              <a:t>Configurações wcmadmin</a:t>
            </a:r>
          </a:p>
          <a:p>
            <a:r>
              <a:rPr lang="pt-BR" dirty="0" smtClean="0"/>
              <a:t>Assistente de Implantação Rápida</a:t>
            </a:r>
          </a:p>
          <a:p>
            <a:r>
              <a:rPr lang="pt-BR" dirty="0" smtClean="0"/>
              <a:t>fluig Studio</a:t>
            </a:r>
          </a:p>
          <a:p>
            <a:r>
              <a:rPr lang="pt-BR" dirty="0" smtClean="0"/>
              <a:t>Plug-in para MS Outlook</a:t>
            </a:r>
          </a:p>
          <a:p>
            <a:r>
              <a:rPr lang="pt-BR" dirty="0"/>
              <a:t>f</a:t>
            </a:r>
            <a:r>
              <a:rPr lang="pt-BR" dirty="0" smtClean="0"/>
              <a:t>luig Connect</a:t>
            </a:r>
          </a:p>
          <a:p>
            <a:r>
              <a:rPr lang="pt-BR" dirty="0" smtClean="0"/>
              <a:t>fluig Mobile</a:t>
            </a:r>
          </a:p>
          <a:p>
            <a:r>
              <a:rPr lang="pt-BR" dirty="0" smtClean="0"/>
              <a:t>fluig </a:t>
            </a:r>
            <a:r>
              <a:rPr lang="pt-BR" dirty="0" err="1" smtClean="0"/>
              <a:t>Messaging</a:t>
            </a:r>
            <a:endParaRPr lang="pt-BR" dirty="0" smtClean="0"/>
          </a:p>
          <a:p>
            <a:r>
              <a:rPr lang="pt-BR" dirty="0"/>
              <a:t>Conversão TOTVS ECM</a:t>
            </a:r>
          </a:p>
          <a:p>
            <a:r>
              <a:rPr lang="pt-BR" dirty="0" err="1" smtClean="0"/>
              <a:t>Checklist</a:t>
            </a:r>
            <a:r>
              <a:rPr lang="pt-BR" dirty="0" smtClean="0"/>
              <a:t> </a:t>
            </a:r>
            <a:r>
              <a:rPr lang="pt-BR" dirty="0"/>
              <a:t>de </a:t>
            </a:r>
            <a:r>
              <a:rPr lang="pt-BR" dirty="0" smtClean="0"/>
              <a:t>instalação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9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STUDIO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55" y="1741252"/>
            <a:ext cx="7092595" cy="5565526"/>
          </a:xfrm>
        </p:spPr>
      </p:pic>
      <p:sp>
        <p:nvSpPr>
          <p:cNvPr id="7" name="CaixaDeTexto 6"/>
          <p:cNvSpPr txBox="1"/>
          <p:nvPr/>
        </p:nvSpPr>
        <p:spPr>
          <a:xfrm>
            <a:off x="1049338" y="5253654"/>
            <a:ext cx="692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Window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Preferences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  <a:sym typeface="Wingdings" panose="05000000000000000000" pitchFamily="2" charset="2"/>
              </a:rPr>
              <a:t> General  Network Connections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49338" y="2615992"/>
            <a:ext cx="6570662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que o fluig Studio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se conecte ao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servidor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fluig,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fundamental que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os dados do proxy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estejam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definidos corretamente nas configurações da IDE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64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INSTALAÇÃO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13553122" cy="55276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Imagine que está em um Projeto de </a:t>
            </a:r>
            <a:r>
              <a:rPr lang="pt-BR" dirty="0" smtClean="0">
                <a:latin typeface="Trebuchet MS" pitchFamily="34" charset="0"/>
              </a:rPr>
              <a:t>fluig </a:t>
            </a:r>
            <a:r>
              <a:rPr lang="pt-BR" dirty="0">
                <a:latin typeface="Trebuchet MS" pitchFamily="34" charset="0"/>
              </a:rPr>
              <a:t>em um </a:t>
            </a:r>
            <a:r>
              <a:rPr lang="pt-BR" dirty="0" smtClean="0">
                <a:latin typeface="Trebuchet MS" pitchFamily="34" charset="0"/>
              </a:rPr>
              <a:t>cliente.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Após </a:t>
            </a:r>
            <a:r>
              <a:rPr lang="pt-BR" dirty="0">
                <a:latin typeface="Trebuchet MS" pitchFamily="34" charset="0"/>
              </a:rPr>
              <a:t>instalar o </a:t>
            </a:r>
            <a:r>
              <a:rPr lang="pt-BR" dirty="0" smtClean="0">
                <a:latin typeface="Trebuchet MS" pitchFamily="34" charset="0"/>
              </a:rPr>
              <a:t>fluig</a:t>
            </a:r>
            <a:r>
              <a:rPr lang="pt-BR" dirty="0">
                <a:latin typeface="Trebuchet MS" pitchFamily="34" charset="0"/>
              </a:rPr>
              <a:t>, faça a instalação do Studio.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dirty="0">
              <a:latin typeface="Trebuchet MS" pitchFamily="34" charset="0"/>
            </a:endParaRP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latin typeface="Trebuchet MS" pitchFamily="34" charset="0"/>
              </a:rPr>
              <a:t>Instale no ambiente do cliente o Studio;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Atualize </a:t>
            </a:r>
            <a:r>
              <a:rPr lang="pt-BR" dirty="0">
                <a:latin typeface="Trebuchet MS" pitchFamily="34" charset="0"/>
              </a:rPr>
              <a:t>com o </a:t>
            </a:r>
            <a:r>
              <a:rPr lang="pt-BR" dirty="0" smtClean="0">
                <a:latin typeface="Trebuchet MS" pitchFamily="34" charset="0"/>
              </a:rPr>
              <a:t>plug-in </a:t>
            </a:r>
            <a:r>
              <a:rPr lang="pt-BR" dirty="0">
                <a:latin typeface="Trebuchet MS" pitchFamily="34" charset="0"/>
              </a:rPr>
              <a:t>do Studio na última versão disponível;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Cadastre </a:t>
            </a:r>
            <a:r>
              <a:rPr lang="pt-BR" dirty="0">
                <a:latin typeface="Trebuchet MS" pitchFamily="34" charset="0"/>
              </a:rPr>
              <a:t>o servidor do </a:t>
            </a:r>
            <a:r>
              <a:rPr lang="pt-BR" dirty="0" smtClean="0">
                <a:latin typeface="Trebuchet MS" pitchFamily="34" charset="0"/>
              </a:rPr>
              <a:t>fluig </a:t>
            </a:r>
            <a:r>
              <a:rPr lang="pt-BR" dirty="0">
                <a:latin typeface="Trebuchet MS" pitchFamily="34" charset="0"/>
              </a:rPr>
              <a:t>local;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Com </a:t>
            </a:r>
            <a:r>
              <a:rPr lang="pt-BR" dirty="0">
                <a:latin typeface="Trebuchet MS" pitchFamily="34" charset="0"/>
              </a:rPr>
              <a:t>o </a:t>
            </a:r>
            <a:r>
              <a:rPr lang="pt-BR" dirty="0" smtClean="0">
                <a:latin typeface="Trebuchet MS" pitchFamily="34" charset="0"/>
              </a:rPr>
              <a:t>fluig </a:t>
            </a:r>
            <a:r>
              <a:rPr lang="pt-BR" dirty="0">
                <a:latin typeface="Trebuchet MS" pitchFamily="34" charset="0"/>
              </a:rPr>
              <a:t>no ar, conecte o Studio ao </a:t>
            </a:r>
            <a:r>
              <a:rPr lang="pt-BR" dirty="0" smtClean="0">
                <a:latin typeface="Trebuchet MS" pitchFamily="34" charset="0"/>
              </a:rPr>
              <a:t>servidor;</a:t>
            </a:r>
          </a:p>
          <a:p>
            <a:pPr marL="514350" indent="-514350" algn="just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latin typeface="Trebuchet MS" pitchFamily="34" charset="0"/>
              </a:rPr>
              <a:t>Verifique o status após conectar no servidor.</a:t>
            </a:r>
            <a:endParaRPr lang="pt-BR" dirty="0">
              <a:latin typeface="Trebuchet MS" pitchFamily="34" charset="0"/>
            </a:endParaRP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8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PLUG-IN OUTLOOK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9235440" y="3634996"/>
            <a:ext cx="6126480" cy="2702561"/>
          </a:xfrm>
        </p:spPr>
        <p:txBody>
          <a:bodyPr/>
          <a:lstStyle/>
          <a:p>
            <a:r>
              <a:rPr lang="pt-BR" dirty="0" smtClean="0"/>
              <a:t>Download do Instalador</a:t>
            </a:r>
            <a:r>
              <a:rPr lang="pt-BR" dirty="0"/>
              <a:t>: </a:t>
            </a:r>
            <a:r>
              <a:rPr lang="pt-BR" dirty="0" smtClean="0">
                <a:hlinkClick r:id="rId4"/>
              </a:rPr>
              <a:t>suporte.fluig.com/download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Guia de integração com Microsoft Outlook:</a:t>
            </a:r>
          </a:p>
        </p:txBody>
      </p:sp>
      <p:pic>
        <p:nvPicPr>
          <p:cNvPr id="7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129760" y="5577274"/>
            <a:ext cx="467880" cy="4684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" y="2406862"/>
            <a:ext cx="8212455" cy="5158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314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PLUG-IN OUTLOOK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26035" y="2529205"/>
            <a:ext cx="8056880" cy="4633596"/>
          </a:xfrm>
        </p:spPr>
        <p:txBody>
          <a:bodyPr/>
          <a:lstStyle/>
          <a:p>
            <a:r>
              <a:rPr lang="pt-BR" dirty="0" smtClean="0"/>
              <a:t>Visão geral da </a:t>
            </a:r>
            <a:r>
              <a:rPr lang="pt-BR" b="1" dirty="0" smtClean="0"/>
              <a:t>Central de Tarefas </a:t>
            </a:r>
            <a:r>
              <a:rPr lang="pt-BR" dirty="0" smtClean="0"/>
              <a:t>do usuário com solicitações pendentes, documentos em aprovação, etc.</a:t>
            </a:r>
          </a:p>
          <a:p>
            <a:endParaRPr lang="pt-BR" dirty="0"/>
          </a:p>
          <a:p>
            <a:r>
              <a:rPr lang="pt-BR" dirty="0" smtClean="0"/>
              <a:t>Processos e documentos </a:t>
            </a:r>
            <a:r>
              <a:rPr lang="pt-BR" b="1" dirty="0" smtClean="0"/>
              <a:t>favoritos</a:t>
            </a:r>
          </a:p>
          <a:p>
            <a:endParaRPr lang="pt-BR" dirty="0" smtClean="0"/>
          </a:p>
          <a:p>
            <a:r>
              <a:rPr lang="pt-BR" b="1" dirty="0" smtClean="0"/>
              <a:t>Publicação</a:t>
            </a:r>
            <a:r>
              <a:rPr lang="pt-BR" dirty="0" smtClean="0"/>
              <a:t> de e-mails na pasta particular ou em pastas nas quais o usuário possui privilégios de gravação no fluig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25" y="1868476"/>
            <a:ext cx="4892040" cy="5955054"/>
          </a:xfr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1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CONNECT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60" y="1852622"/>
            <a:ext cx="6865579" cy="6203941"/>
          </a:xfrm>
        </p:spPr>
      </p:pic>
      <p:sp>
        <p:nvSpPr>
          <p:cNvPr id="7" name="CaixaDeTexto 6"/>
          <p:cNvSpPr txBox="1"/>
          <p:nvPr/>
        </p:nvSpPr>
        <p:spPr>
          <a:xfrm>
            <a:off x="9723120" y="3448616"/>
            <a:ext cx="58216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Trebuchet MS" panose="020B0603020202020204" pitchFamily="34" charset="0"/>
              </a:rPr>
              <a:t>Download do Instalador: </a:t>
            </a:r>
            <a:r>
              <a:rPr lang="pt-BR" sz="2800" dirty="0">
                <a:latin typeface="Trebuchet MS" panose="020B0603020202020204" pitchFamily="34" charset="0"/>
                <a:hlinkClick r:id="rId4"/>
              </a:rPr>
              <a:t>suporte.fluig.com/download</a:t>
            </a:r>
            <a:endParaRPr lang="pt-BR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Guia de instalação do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fluig Connect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Habilitar fluig Connect no Painel de Controle do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wcmadmin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8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830800" y="523110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06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connect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13964"/>
            <a:ext cx="6347405" cy="5527675"/>
          </a:xfrm>
        </p:spPr>
        <p:txBody>
          <a:bodyPr/>
          <a:lstStyle/>
          <a:p>
            <a:r>
              <a:rPr lang="pt-BR" dirty="0" smtClean="0"/>
              <a:t>Documentos</a:t>
            </a:r>
          </a:p>
          <a:p>
            <a:pPr lvl="1"/>
            <a:r>
              <a:rPr lang="pt-BR" dirty="0" smtClean="0"/>
              <a:t>Baixar</a:t>
            </a:r>
          </a:p>
          <a:p>
            <a:pPr lvl="1"/>
            <a:r>
              <a:rPr lang="pt-BR" dirty="0" smtClean="0"/>
              <a:t>Atualizar</a:t>
            </a:r>
          </a:p>
          <a:p>
            <a:pPr lvl="1"/>
            <a:r>
              <a:rPr lang="pt-BR" dirty="0" smtClean="0"/>
              <a:t>Publicar</a:t>
            </a:r>
          </a:p>
          <a:p>
            <a:pPr lvl="1"/>
            <a:r>
              <a:rPr lang="pt-BR" dirty="0" smtClean="0"/>
              <a:t>Remover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Efetuar</a:t>
            </a:r>
            <a:r>
              <a:rPr lang="pt-BR" dirty="0"/>
              <a:t> </a:t>
            </a:r>
            <a:r>
              <a:rPr lang="pt-BR" i="1" dirty="0"/>
              <a:t>check out</a:t>
            </a:r>
            <a:r>
              <a:rPr lang="pt-BR" dirty="0"/>
              <a:t> e </a:t>
            </a:r>
            <a:r>
              <a:rPr lang="pt-BR" i="1" dirty="0"/>
              <a:t>check </a:t>
            </a:r>
            <a:r>
              <a:rPr lang="pt-BR" i="1" dirty="0" smtClean="0"/>
              <a:t>in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Navegação por pastas</a:t>
            </a:r>
          </a:p>
          <a:p>
            <a:endParaRPr lang="pt-BR" dirty="0"/>
          </a:p>
          <a:p>
            <a:r>
              <a:rPr lang="pt-BR" dirty="0" smtClean="0"/>
              <a:t>Guia de Uso fluig Connect: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r="26"/>
          <a:stretch/>
        </p:blipFill>
        <p:spPr>
          <a:xfrm>
            <a:off x="8600178" y="1661160"/>
            <a:ext cx="7036062" cy="6395719"/>
          </a:xfrm>
        </p:spPr>
      </p:pic>
      <p:pic>
        <p:nvPicPr>
          <p:cNvPr id="6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6904497" y="731898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62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connect</a:t>
            </a:r>
            <a:endParaRPr lang="pt-BR" dirty="0"/>
          </a:p>
        </p:txBody>
      </p:sp>
      <p:pic>
        <p:nvPicPr>
          <p:cNvPr id="7" name="M_No5_99J0U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00" y="2498090"/>
            <a:ext cx="959625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0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ço Reservado para Imagem 9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6" t="7456" r="12566" b="7570"/>
          <a:stretch/>
        </p:blipFill>
        <p:spPr>
          <a:xfrm>
            <a:off x="12889347" y="1435057"/>
            <a:ext cx="2724539" cy="5393094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395" y="1631717"/>
            <a:ext cx="2857143" cy="5533333"/>
          </a:xfrm>
          <a:prstGeom prst="rect">
            <a:avLst/>
          </a:prstGeom>
        </p:spPr>
      </p:pic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>
          <a:xfrm>
            <a:off x="1234441" y="2529205"/>
            <a:ext cx="8273250" cy="3582036"/>
          </a:xfrm>
        </p:spPr>
        <p:txBody>
          <a:bodyPr/>
          <a:lstStyle/>
          <a:p>
            <a:r>
              <a:rPr lang="pt-BR" dirty="0" smtClean="0"/>
              <a:t>Download </a:t>
            </a:r>
            <a:r>
              <a:rPr lang="pt-BR" dirty="0"/>
              <a:t>e instalação pela loja de aplicativos do sistema operacional</a:t>
            </a:r>
          </a:p>
          <a:p>
            <a:endParaRPr lang="pt-BR" dirty="0"/>
          </a:p>
          <a:p>
            <a:r>
              <a:rPr lang="pt-BR" dirty="0"/>
              <a:t>Guia de Utilização fluig Mobile: </a:t>
            </a:r>
          </a:p>
          <a:p>
            <a:endParaRPr lang="pt-BR" dirty="0"/>
          </a:p>
          <a:p>
            <a:r>
              <a:rPr lang="pt-BR" dirty="0"/>
              <a:t>Mapa de Recursos por sistema operacional:</a:t>
            </a:r>
          </a:p>
          <a:p>
            <a:endParaRPr lang="pt-BR" dirty="0"/>
          </a:p>
        </p:txBody>
      </p:sp>
      <p:grpSp>
        <p:nvGrpSpPr>
          <p:cNvPr id="20" name="Grupo 19"/>
          <p:cNvGrpSpPr/>
          <p:nvPr/>
        </p:nvGrpSpPr>
        <p:grpSpPr>
          <a:xfrm>
            <a:off x="1644264" y="6589916"/>
            <a:ext cx="6955472" cy="904344"/>
            <a:chOff x="696278" y="7152535"/>
            <a:chExt cx="6955472" cy="904344"/>
          </a:xfrm>
        </p:grpSpPr>
        <p:pic>
          <p:nvPicPr>
            <p:cNvPr id="17" name="Imagem 16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3"/>
            <a:stretch/>
          </p:blipFill>
          <p:spPr>
            <a:xfrm>
              <a:off x="4953000" y="7152535"/>
              <a:ext cx="2698750" cy="90434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18" name="Imagem 17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62" r="39057"/>
            <a:stretch/>
          </p:blipFill>
          <p:spPr>
            <a:xfrm>
              <a:off x="2743200" y="7152535"/>
              <a:ext cx="2209800" cy="904344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  <p:pic>
          <p:nvPicPr>
            <p:cNvPr id="19" name="Imagem 18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" r="71038"/>
            <a:stretch/>
          </p:blipFill>
          <p:spPr>
            <a:xfrm>
              <a:off x="696278" y="7152535"/>
              <a:ext cx="2044516" cy="903600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</p:pic>
      </p:grpSp>
      <p:pic>
        <p:nvPicPr>
          <p:cNvPr id="21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6797721" y="3945133"/>
            <a:ext cx="467880" cy="468490"/>
          </a:xfrm>
          <a:prstGeom prst="rect">
            <a:avLst/>
          </a:prstGeom>
        </p:spPr>
      </p:pic>
      <p:pic>
        <p:nvPicPr>
          <p:cNvPr id="22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8623343" y="4973303"/>
            <a:ext cx="467880" cy="46849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419" y="2285450"/>
            <a:ext cx="2808350" cy="53452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202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051560" y="2087880"/>
            <a:ext cx="9875519" cy="5968999"/>
          </a:xfrm>
        </p:spPr>
        <p:txBody>
          <a:bodyPr anchor="ctr">
            <a:normAutofit lnSpcReduction="10000"/>
          </a:bodyPr>
          <a:lstStyle/>
          <a:p>
            <a:r>
              <a:rPr lang="pt-BR" dirty="0" smtClean="0"/>
              <a:t>Inicie </a:t>
            </a:r>
            <a:r>
              <a:rPr lang="pt-BR" dirty="0"/>
              <a:t>e </a:t>
            </a:r>
            <a:r>
              <a:rPr lang="pt-BR" dirty="0" smtClean="0"/>
              <a:t>movimente solicitações </a:t>
            </a:r>
            <a:r>
              <a:rPr lang="pt-BR" dirty="0"/>
              <a:t>de processos </a:t>
            </a:r>
            <a:r>
              <a:rPr lang="pt-BR" dirty="0" smtClean="0"/>
              <a:t>workflow</a:t>
            </a:r>
          </a:p>
          <a:p>
            <a:endParaRPr lang="pt-BR" dirty="0"/>
          </a:p>
          <a:p>
            <a:r>
              <a:rPr lang="pt-BR" dirty="0"/>
              <a:t>Visualize páginas e widgets</a:t>
            </a:r>
          </a:p>
          <a:p>
            <a:endParaRPr lang="pt-BR" dirty="0"/>
          </a:p>
          <a:p>
            <a:r>
              <a:rPr lang="pt-BR" dirty="0" smtClean="0"/>
              <a:t>Publique</a:t>
            </a:r>
            <a:r>
              <a:rPr lang="pt-BR" dirty="0"/>
              <a:t>, aprove e visualize </a:t>
            </a:r>
            <a:r>
              <a:rPr lang="pt-BR" dirty="0" smtClean="0"/>
              <a:t>documentos</a:t>
            </a:r>
          </a:p>
          <a:p>
            <a:endParaRPr lang="pt-BR" dirty="0"/>
          </a:p>
          <a:p>
            <a:r>
              <a:rPr lang="pt-BR" dirty="0" smtClean="0"/>
              <a:t>Interaja com as comunidades </a:t>
            </a:r>
            <a:r>
              <a:rPr lang="pt-BR" dirty="0"/>
              <a:t>de </a:t>
            </a:r>
            <a:r>
              <a:rPr lang="pt-BR" dirty="0" smtClean="0"/>
              <a:t>seu interesse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Acesso </a:t>
            </a:r>
            <a:r>
              <a:rPr lang="pt-BR" dirty="0"/>
              <a:t>fácil </a:t>
            </a:r>
            <a:r>
              <a:rPr lang="pt-BR" dirty="0" smtClean="0"/>
              <a:t>aos documentos</a:t>
            </a:r>
            <a:r>
              <a:rPr lang="pt-BR" dirty="0"/>
              <a:t>, </a:t>
            </a:r>
            <a:r>
              <a:rPr lang="pt-BR" dirty="0" smtClean="0"/>
              <a:t>processos e comunidades favoritos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Receba </a:t>
            </a:r>
            <a:r>
              <a:rPr lang="pt-BR" dirty="0"/>
              <a:t>notificações em seu </a:t>
            </a:r>
            <a:r>
              <a:rPr lang="pt-BR" dirty="0" smtClean="0"/>
              <a:t>dispositivo móvel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693" y="2087880"/>
            <a:ext cx="3082100" cy="5968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30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Portal do desenvolvedor fluig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 smtClean="0">
                <a:hlinkClick r:id="rId4"/>
              </a:rPr>
              <a:t>dev.fluig.com</a:t>
            </a:r>
            <a:r>
              <a:rPr lang="pt-BR" dirty="0" smtClean="0"/>
              <a:t> é o </a:t>
            </a:r>
            <a:r>
              <a:rPr lang="pt-BR" b="1" dirty="0" smtClean="0"/>
              <a:t>Portal do Desenvolvedor fluig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Contém informações técnicas, tutoriais e </a:t>
            </a:r>
            <a:r>
              <a:rPr lang="pt-BR" dirty="0" err="1" smtClean="0"/>
              <a:t>FAQs</a:t>
            </a:r>
            <a:r>
              <a:rPr lang="pt-BR" dirty="0" smtClean="0"/>
              <a:t> a respeito da plataforma, especificações, atualizações, configurações e desenvolvimento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1" b="-1011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305364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868" y="2012664"/>
            <a:ext cx="3133925" cy="596490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20" y="2012664"/>
            <a:ext cx="3133925" cy="596490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72" y="2012664"/>
            <a:ext cx="3133925" cy="5964903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5388554" y="4752798"/>
            <a:ext cx="978408" cy="626921"/>
          </a:xfrm>
          <a:prstGeom prst="rightArrow">
            <a:avLst>
              <a:gd name="adj1" fmla="val 50000"/>
              <a:gd name="adj2" fmla="val 87736"/>
            </a:avLst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3" name="Seta para a direita 12"/>
          <p:cNvSpPr/>
          <p:nvPr/>
        </p:nvSpPr>
        <p:spPr>
          <a:xfrm>
            <a:off x="10262602" y="4752799"/>
            <a:ext cx="978408" cy="626920"/>
          </a:xfrm>
          <a:prstGeom prst="rightArrow">
            <a:avLst>
              <a:gd name="adj1" fmla="val 50000"/>
              <a:gd name="adj2" fmla="val 87736"/>
            </a:avLst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3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messaging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357361" y="2295843"/>
            <a:ext cx="6155690" cy="5527675"/>
          </a:xfrm>
        </p:spPr>
        <p:txBody>
          <a:bodyPr anchor="ctr"/>
          <a:lstStyle/>
          <a:p>
            <a:r>
              <a:rPr lang="pt-BR" dirty="0" smtClean="0"/>
              <a:t>Planos gratuitos e pagos</a:t>
            </a:r>
          </a:p>
          <a:p>
            <a:endParaRPr lang="pt-BR" dirty="0" smtClean="0"/>
          </a:p>
          <a:p>
            <a:r>
              <a:rPr lang="pt-BR" dirty="0" smtClean="0"/>
              <a:t>Aplicativos Web, </a:t>
            </a:r>
            <a:r>
              <a:rPr lang="pt-BR" dirty="0" err="1" smtClean="0"/>
              <a:t>iOS</a:t>
            </a:r>
            <a:r>
              <a:rPr lang="pt-BR" dirty="0" smtClean="0"/>
              <a:t> e Android:</a:t>
            </a:r>
          </a:p>
          <a:p>
            <a:endParaRPr lang="pt-BR" dirty="0"/>
          </a:p>
          <a:p>
            <a:pPr marL="0" indent="0" algn="ctr">
              <a:buNone/>
            </a:pPr>
            <a:endParaRPr lang="pt-BR" dirty="0" smtClean="0">
              <a:hlinkClick r:id="rId4"/>
            </a:endParaRPr>
          </a:p>
          <a:p>
            <a:pPr marL="0" indent="0" algn="ctr">
              <a:buNone/>
            </a:pPr>
            <a:r>
              <a:rPr lang="pt-BR" dirty="0" smtClean="0">
                <a:hlinkClick r:id="rId4"/>
              </a:rPr>
              <a:t>http://messaging.fluig.com</a:t>
            </a:r>
            <a:r>
              <a:rPr lang="pt-BR" dirty="0" smtClean="0"/>
              <a:t> </a:t>
            </a:r>
          </a:p>
          <a:p>
            <a:endParaRPr lang="pt-BR" dirty="0" smtClean="0"/>
          </a:p>
        </p:txBody>
      </p:sp>
      <p:pic>
        <p:nvPicPr>
          <p:cNvPr id="6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4894560" y="4271932"/>
            <a:ext cx="467880" cy="4684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3" y="2328140"/>
            <a:ext cx="8318291" cy="48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7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messaging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44538" y="7413599"/>
            <a:ext cx="14797087" cy="64547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 smtClean="0"/>
              <a:t>Configuração fluig Messaging (1-click): </a:t>
            </a:r>
          </a:p>
        </p:txBody>
      </p:sp>
      <p:pic>
        <p:nvPicPr>
          <p:cNvPr id="7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360150" y="7502093"/>
            <a:ext cx="467880" cy="4684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13" y="2049620"/>
            <a:ext cx="8002824" cy="5319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1586237" y="1714664"/>
            <a:ext cx="1080000" cy="1080000"/>
          </a:xfrm>
          <a:prstGeom prst="ellipse">
            <a:avLst/>
          </a:prstGeom>
          <a:solidFill>
            <a:srgbClr val="FFCC00"/>
          </a:solidFill>
          <a:ln w="19050" cap="rnd">
            <a:solidFill>
              <a:srgbClr val="FFCC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messaging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 smtClean="0"/>
              <a:t>Chat on-line</a:t>
            </a:r>
          </a:p>
          <a:p>
            <a:endParaRPr lang="pt-BR" dirty="0"/>
          </a:p>
          <a:p>
            <a:r>
              <a:rPr lang="pt-BR" dirty="0" smtClean="0"/>
              <a:t>Reuniões com áudio e vídeo</a:t>
            </a:r>
          </a:p>
          <a:p>
            <a:endParaRPr lang="pt-BR" dirty="0"/>
          </a:p>
          <a:p>
            <a:r>
              <a:rPr lang="pt-BR" dirty="0" smtClean="0"/>
              <a:t>Grupos de Trabalho</a:t>
            </a:r>
          </a:p>
          <a:p>
            <a:endParaRPr lang="pt-BR" dirty="0"/>
          </a:p>
          <a:p>
            <a:r>
              <a:rPr lang="pt-BR" dirty="0" smtClean="0"/>
              <a:t>Compartilhamento de arquivos</a:t>
            </a:r>
          </a:p>
          <a:p>
            <a:endParaRPr lang="pt-BR" dirty="0"/>
          </a:p>
          <a:p>
            <a:r>
              <a:rPr lang="pt-BR" dirty="0" smtClean="0"/>
              <a:t>Anotações rápidas em documentos</a:t>
            </a:r>
          </a:p>
          <a:p>
            <a:endParaRPr lang="pt-BR" dirty="0"/>
          </a:p>
          <a:p>
            <a:r>
              <a:rPr lang="pt-BR" b="1" dirty="0" smtClean="0"/>
              <a:t>Guia de Uso fluig Messaging: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7375900" y="7239193"/>
            <a:ext cx="467880" cy="4684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0" y="1148080"/>
            <a:ext cx="3848100" cy="685800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2119637" y="6926080"/>
            <a:ext cx="1080000" cy="1080000"/>
          </a:xfrm>
          <a:prstGeom prst="ellipse">
            <a:avLst/>
          </a:prstGeom>
          <a:solidFill>
            <a:srgbClr val="FFCC00"/>
          </a:solidFill>
          <a:ln w="19050" cap="rnd">
            <a:solidFill>
              <a:srgbClr val="FFCC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8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TOTVS ECM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446372" y="2132964"/>
            <a:ext cx="13356907" cy="5873116"/>
          </a:xfrm>
        </p:spPr>
        <p:txBody>
          <a:bodyPr/>
          <a:lstStyle/>
          <a:p>
            <a:pPr marL="0" indent="0">
              <a:lnSpc>
                <a:spcPts val="3600"/>
              </a:lnSpc>
              <a:spcBef>
                <a:spcPts val="1200"/>
              </a:spcBef>
              <a:buNone/>
            </a:pPr>
            <a:r>
              <a:rPr lang="pt-BR" dirty="0"/>
              <a:t>O processo de conversão é responsável </a:t>
            </a:r>
            <a:r>
              <a:rPr lang="pt-BR" dirty="0" smtClean="0"/>
              <a:t>por atualizar </a:t>
            </a:r>
            <a:r>
              <a:rPr lang="pt-BR" dirty="0"/>
              <a:t>os dados existentes </a:t>
            </a:r>
            <a:r>
              <a:rPr lang="pt-BR" dirty="0" smtClean="0"/>
              <a:t>em uma base </a:t>
            </a:r>
            <a:r>
              <a:rPr lang="pt-BR" b="1" dirty="0"/>
              <a:t>TOTVS ECM 3 </a:t>
            </a:r>
            <a:r>
              <a:rPr lang="pt-BR" dirty="0"/>
              <a:t>para que atendam a estrutura de dados do </a:t>
            </a:r>
            <a:r>
              <a:rPr lang="pt-BR" dirty="0" smtClean="0"/>
              <a:t>fluig</a:t>
            </a:r>
          </a:p>
          <a:p>
            <a:pPr marL="0" indent="0">
              <a:spcBef>
                <a:spcPts val="0"/>
              </a:spcBef>
              <a:buNone/>
            </a:pPr>
            <a:endParaRPr lang="pt-BR" sz="2400" dirty="0" smtClean="0"/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Verificar </a:t>
            </a:r>
            <a:r>
              <a:rPr lang="pt-BR" dirty="0" smtClean="0"/>
              <a:t>se o TOTVS ECM está </a:t>
            </a:r>
            <a:r>
              <a:rPr lang="pt-BR" b="1" dirty="0" smtClean="0"/>
              <a:t>atualizado</a:t>
            </a:r>
            <a:r>
              <a:rPr lang="pt-BR" dirty="0" smtClean="0"/>
              <a:t> em sua última versão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Realizar </a:t>
            </a:r>
            <a:r>
              <a:rPr lang="pt-BR" b="1" dirty="0" smtClean="0"/>
              <a:t>cópias de segurança </a:t>
            </a:r>
            <a:r>
              <a:rPr lang="pt-BR" dirty="0" smtClean="0"/>
              <a:t>do volume e do banco de dados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Atentar-se </a:t>
            </a:r>
            <a:r>
              <a:rPr lang="pt-BR" dirty="0" smtClean="0"/>
              <a:t>para a quantidade de usuários existentes no ECM, pois deve corresponder ao </a:t>
            </a:r>
            <a:r>
              <a:rPr lang="pt-BR" b="1" dirty="0" smtClean="0"/>
              <a:t>número de licenças </a:t>
            </a:r>
            <a:r>
              <a:rPr lang="pt-BR" dirty="0" smtClean="0"/>
              <a:t>do </a:t>
            </a:r>
            <a:r>
              <a:rPr lang="pt-BR" dirty="0" smtClean="0"/>
              <a:t>fluig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Após </a:t>
            </a:r>
            <a:r>
              <a:rPr lang="pt-BR" dirty="0"/>
              <a:t>concluir a conversão, é fundamental que os processos e formulários sejam </a:t>
            </a:r>
            <a:r>
              <a:rPr lang="pt-BR" b="1" dirty="0"/>
              <a:t>revistos</a:t>
            </a:r>
            <a:r>
              <a:rPr lang="pt-BR" dirty="0"/>
              <a:t> e de preferência, adaptados para os padrões do </a:t>
            </a:r>
            <a:r>
              <a:rPr lang="pt-BR" dirty="0">
                <a:hlinkClick r:id="rId4"/>
              </a:rPr>
              <a:t>fluig </a:t>
            </a:r>
            <a:r>
              <a:rPr lang="pt-BR" dirty="0" err="1">
                <a:hlinkClick r:id="rId4"/>
              </a:rPr>
              <a:t>Style</a:t>
            </a:r>
            <a:r>
              <a:rPr lang="pt-BR" dirty="0">
                <a:hlinkClick r:id="rId4"/>
              </a:rPr>
              <a:t> </a:t>
            </a:r>
            <a:r>
              <a:rPr lang="pt-BR" dirty="0" err="1" smtClean="0">
                <a:hlinkClick r:id="rId4"/>
              </a:rPr>
              <a:t>Guide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44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conversão TOTVS ECM</a:t>
            </a:r>
            <a:endParaRPr lang="pt-BR" dirty="0"/>
          </a:p>
        </p:txBody>
      </p:sp>
      <p:pic>
        <p:nvPicPr>
          <p:cNvPr id="6" name="mwXWGf87BK0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53" y="2076133"/>
            <a:ext cx="9356343" cy="5265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3446653" y="7460846"/>
            <a:ext cx="8871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Guia de Conversão: 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5" name="Espaço Reservado para Imagem 5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9530052" y="7503696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50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CHECKLIST DE INSTALAÇÃO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3261360" y="2026920"/>
            <a:ext cx="2133600" cy="2087880"/>
            <a:chOff x="2301240" y="2225040"/>
            <a:chExt cx="2133600" cy="2087880"/>
          </a:xfrm>
          <a:solidFill>
            <a:srgbClr val="FFCC00"/>
          </a:solidFill>
        </p:grpSpPr>
        <p:sp>
          <p:nvSpPr>
            <p:cNvPr id="2" name="Elipse 1"/>
            <p:cNvSpPr/>
            <p:nvPr/>
          </p:nvSpPr>
          <p:spPr>
            <a:xfrm>
              <a:off x="2301240" y="2225040"/>
              <a:ext cx="2133600" cy="2087880"/>
            </a:xfrm>
            <a:prstGeom prst="ellipse">
              <a:avLst/>
            </a:prstGeom>
            <a:grpFill/>
            <a:ln w="19050" cap="rnd">
              <a:solidFill>
                <a:srgbClr val="FFCC00"/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3" name="Espaço Reservado para Imagem 5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857" r="-4227" b="-505"/>
            <a:stretch/>
          </p:blipFill>
          <p:spPr>
            <a:xfrm>
              <a:off x="2656840" y="2575560"/>
              <a:ext cx="1431476" cy="1433342"/>
            </a:xfrm>
            <a:prstGeom prst="rect">
              <a:avLst/>
            </a:prstGeom>
            <a:grpFill/>
            <a:ln>
              <a:solidFill>
                <a:srgbClr val="FFCC00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169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46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6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Topologia Recomendada</a:t>
            </a:r>
            <a:endParaRPr lang="pt-BR" dirty="0"/>
          </a:p>
        </p:txBody>
      </p:sp>
      <p:pic>
        <p:nvPicPr>
          <p:cNvPr id="4" name="Espaço Reservado para Conteúdo 3" descr="topologia-padrao-dev.png"/>
          <p:cNvPicPr>
            <a:picLocks noGrp="1" noChangeAspect="1"/>
          </p:cNvPicPr>
          <p:nvPr>
            <p:ph sz="quarter" idx="10"/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2"/>
          <a:stretch>
            <a:fillRect/>
          </a:stretch>
        </p:blipFill>
        <p:spPr>
          <a:xfrm>
            <a:off x="757370" y="1387364"/>
            <a:ext cx="8428470" cy="665304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317421" y="2802285"/>
            <a:ext cx="5709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topologia pode variar de acordo com a necessidade e infraestrutura do cliente.</a:t>
            </a:r>
          </a:p>
          <a:p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Por exemplo: o servidor de indexação e o repositório de arquivos não precisam necessariamente estar em servidores separados da instalação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810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Topologia em ambiente virtualizado</a:t>
            </a:r>
            <a:endParaRPr lang="pt-BR" dirty="0"/>
          </a:p>
        </p:txBody>
      </p:sp>
      <p:pic>
        <p:nvPicPr>
          <p:cNvPr id="4" name="Espaço Reservado para Conteúdo 3" descr="TopologiaArquitetura.png"/>
          <p:cNvPicPr>
            <a:picLocks noGrp="1" noChangeAspect="1"/>
          </p:cNvPicPr>
          <p:nvPr>
            <p:ph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4677531" y="1619630"/>
            <a:ext cx="6894589" cy="53797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779520" y="7461429"/>
            <a:ext cx="826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Guia de instalação fluig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em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Máquina Virtual: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  <p:pic>
        <p:nvPicPr>
          <p:cNvPr id="5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1097246" y="7446189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32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Topologia LOAD BALANCE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96120" y="3665220"/>
            <a:ext cx="5945505" cy="1813560"/>
          </a:xfrm>
        </p:spPr>
        <p:txBody>
          <a:bodyPr anchor="ctr"/>
          <a:lstStyle/>
          <a:p>
            <a:r>
              <a:rPr lang="pt-BR" dirty="0" smtClean="0"/>
              <a:t>Microsoft NLB:</a:t>
            </a:r>
          </a:p>
          <a:p>
            <a:endParaRPr lang="pt-BR" dirty="0" smtClean="0"/>
          </a:p>
          <a:p>
            <a:r>
              <a:rPr lang="pt-BR" dirty="0" smtClean="0"/>
              <a:t>Apache </a:t>
            </a:r>
            <a:r>
              <a:rPr lang="pt-BR" i="1" dirty="0" err="1" smtClean="0"/>
              <a:t>mod_proxy</a:t>
            </a:r>
            <a:r>
              <a:rPr lang="pt-BR" dirty="0" smtClean="0"/>
              <a:t> </a:t>
            </a:r>
            <a:r>
              <a:rPr lang="pt-BR" dirty="0"/>
              <a:t>em </a:t>
            </a:r>
            <a:r>
              <a:rPr lang="pt-BR" dirty="0" smtClean="0"/>
              <a:t>Linux:</a:t>
            </a:r>
            <a:endParaRPr lang="pt-BR" dirty="0"/>
          </a:p>
        </p:txBody>
      </p:sp>
      <p:pic>
        <p:nvPicPr>
          <p:cNvPr id="5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4921837" y="4806000"/>
            <a:ext cx="467388" cy="468000"/>
          </a:xfrm>
          <a:prstGeom prst="rect">
            <a:avLst/>
          </a:prstGeom>
        </p:spPr>
      </p:pic>
      <p:pic>
        <p:nvPicPr>
          <p:cNvPr id="6" name="Espaço Reservado para Imagem 5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12523152" y="3779520"/>
            <a:ext cx="467388" cy="46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3406" r="834" b="7771"/>
          <a:stretch/>
        </p:blipFill>
        <p:spPr>
          <a:xfrm>
            <a:off x="670560" y="1354140"/>
            <a:ext cx="8732519" cy="6903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5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pré-requisitos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31557" y="2529204"/>
            <a:ext cx="12090083" cy="5527675"/>
          </a:xfrm>
        </p:spPr>
        <p:txBody>
          <a:bodyPr anchor="ctr"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Matriz de Portabilidade: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Dimensionamento: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Licença válida e disponível para utilização (Slot 4012)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Espaço em disco para o Volume de dados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Caso deseje configurar HTTPS, é necessário obter um certificado digital emitido por </a:t>
            </a:r>
            <a:r>
              <a:rPr lang="pt-BR" b="1" dirty="0" smtClean="0"/>
              <a:t>autoridade certificadora </a:t>
            </a:r>
            <a:r>
              <a:rPr lang="pt-BR" dirty="0" smtClean="0"/>
              <a:t>(Certificados auto assinados são desaconselhados):</a:t>
            </a:r>
          </a:p>
          <a:p>
            <a:pPr lvl="1" algn="just">
              <a:lnSpc>
                <a:spcPct val="150000"/>
              </a:lnSpc>
            </a:pPr>
            <a:r>
              <a:rPr lang="pt-BR" dirty="0" smtClean="0"/>
              <a:t>Certificados Mobile para ambientes HTTPS: </a:t>
            </a:r>
          </a:p>
        </p:txBody>
      </p:sp>
      <p:pic>
        <p:nvPicPr>
          <p:cNvPr id="6" name="Espaço Reservado para Imagem 5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438357" y="2625135"/>
            <a:ext cx="467388" cy="468000"/>
          </a:xfrm>
          <a:prstGeom prst="rect">
            <a:avLst/>
          </a:prstGeom>
        </p:spPr>
      </p:pic>
      <p:pic>
        <p:nvPicPr>
          <p:cNvPr id="7" name="Espaço Reservado para Imagem 5">
            <a:hlinkClick r:id="rId6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546572" y="3347451"/>
            <a:ext cx="467388" cy="468000"/>
          </a:xfrm>
          <a:prstGeom prst="rect">
            <a:avLst/>
          </a:prstGeom>
        </p:spPr>
      </p:pic>
      <p:pic>
        <p:nvPicPr>
          <p:cNvPr id="8" name="Espaço Reservado para Imagem 5">
            <a:hlinkClick r:id="rId7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417218" y="6814131"/>
            <a:ext cx="467388" cy="468000"/>
          </a:xfrm>
          <a:prstGeom prst="rect">
            <a:avLst/>
          </a:prstGeom>
        </p:spPr>
      </p:pic>
      <p:pic>
        <p:nvPicPr>
          <p:cNvPr id="9" name="Espaço Reservado para Imagem 5">
            <a:hlinkClick r:id="rId8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7862239" y="7466959"/>
            <a:ext cx="46738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3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portas</a:t>
            </a:r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2186995" y="1747911"/>
            <a:ext cx="2133600" cy="2087880"/>
            <a:chOff x="2301240" y="2225040"/>
            <a:chExt cx="2133600" cy="2087880"/>
          </a:xfrm>
          <a:solidFill>
            <a:srgbClr val="FFCC00"/>
          </a:solidFill>
        </p:grpSpPr>
        <p:sp>
          <p:nvSpPr>
            <p:cNvPr id="10" name="Elipse 9"/>
            <p:cNvSpPr/>
            <p:nvPr/>
          </p:nvSpPr>
          <p:spPr>
            <a:xfrm>
              <a:off x="2301240" y="2225040"/>
              <a:ext cx="2133600" cy="2087880"/>
            </a:xfrm>
            <a:prstGeom prst="ellipse">
              <a:avLst/>
            </a:prstGeom>
            <a:grpFill/>
            <a:ln w="19050" cap="rnd">
              <a:solidFill>
                <a:srgbClr val="FFCC00"/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1" name="Espaço Reservado para Imagem 5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3857" r="-4227" b="-505"/>
            <a:stretch/>
          </p:blipFill>
          <p:spPr>
            <a:xfrm>
              <a:off x="2656840" y="2575560"/>
              <a:ext cx="1431476" cy="1433342"/>
            </a:xfrm>
            <a:prstGeom prst="rect">
              <a:avLst/>
            </a:prstGeom>
            <a:grpFill/>
            <a:ln>
              <a:solidFill>
                <a:srgbClr val="FFCC00"/>
              </a:solidFill>
            </a:ln>
          </p:spPr>
        </p:pic>
      </p:grpSp>
      <p:sp>
        <p:nvSpPr>
          <p:cNvPr id="13" name="CaixaDeTexto 12"/>
          <p:cNvSpPr txBox="1"/>
          <p:nvPr/>
        </p:nvSpPr>
        <p:spPr>
          <a:xfrm>
            <a:off x="4526280" y="2499463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636463"/>
                </a:solidFill>
                <a:latin typeface="Trebuchet MS"/>
                <a:cs typeface="Trebuchet MS"/>
              </a:rPr>
              <a:t>Alteração de portas</a:t>
            </a:r>
            <a:endParaRPr lang="pt-BR" sz="32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5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2163</Words>
  <Application>Microsoft Office PowerPoint</Application>
  <PresentationFormat>Personalizar</PresentationFormat>
  <Paragraphs>336</Paragraphs>
  <Slides>49</Slides>
  <Notes>34</Notes>
  <HiddenSlides>0</HiddenSlides>
  <MMClips>2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19</vt:i4>
      </vt:variant>
      <vt:variant>
        <vt:lpstr>Títulos de slides</vt:lpstr>
      </vt:variant>
      <vt:variant>
        <vt:i4>49</vt:i4>
      </vt:variant>
    </vt:vector>
  </HeadingPairs>
  <TitlesOfParts>
    <vt:vector size="79" baseType="lpstr">
      <vt:lpstr>Arial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Wingdings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Apresentação do PowerPoint</vt:lpstr>
      <vt:lpstr>INSTALAÇÃO</vt:lpstr>
      <vt:lpstr>ÍNDICE</vt:lpstr>
      <vt:lpstr>Portal do desenvolvedor fluig</vt:lpstr>
      <vt:lpstr>Topologia Recomendada</vt:lpstr>
      <vt:lpstr>Topologia em ambiente virtualizado</vt:lpstr>
      <vt:lpstr>Topologia LOAD BALANCE</vt:lpstr>
      <vt:lpstr>pré-requisitos</vt:lpstr>
      <vt:lpstr>portas</vt:lpstr>
      <vt:lpstr>AMBIENTES DE HOMOLOGAÇÃO E PRODUÇÃO</vt:lpstr>
      <vt:lpstr>AMBIENTES DE HOMOLOGAÇÃO E PRODUÇÃO</vt:lpstr>
      <vt:lpstr>Instalação fluig</vt:lpstr>
      <vt:lpstr>INSTALAÇÃO fluig</vt:lpstr>
      <vt:lpstr>BANCOS DE DADOS</vt:lpstr>
      <vt:lpstr>Consumo de memória</vt:lpstr>
      <vt:lpstr>INICIALIZAÇÃO DOS SERVIÇOS</vt:lpstr>
      <vt:lpstr>ATUALIZAÇÃO fluig</vt:lpstr>
      <vt:lpstr>Usuários fluig</vt:lpstr>
      <vt:lpstr>WCMADMIN</vt:lpstr>
      <vt:lpstr>WCMADMIN</vt:lpstr>
      <vt:lpstr>Wcmadmin</vt:lpstr>
      <vt:lpstr>wcmadmin</vt:lpstr>
      <vt:lpstr>Wcmadmin</vt:lpstr>
      <vt:lpstr>Assistente de implantação rápida</vt:lpstr>
      <vt:lpstr>Assistente de implantação rápida</vt:lpstr>
      <vt:lpstr>MÃOS à OBRA!</vt:lpstr>
      <vt:lpstr>EXERCÍCIOS DE FIXAÇÃO - INSTALAÇÃO</vt:lpstr>
      <vt:lpstr>FLUIG STUDIO</vt:lpstr>
      <vt:lpstr>Fluig studio</vt:lpstr>
      <vt:lpstr>FLUIG STUDIO</vt:lpstr>
      <vt:lpstr>MÃOS à OBRA!</vt:lpstr>
      <vt:lpstr>EXERCÍCIOS DE FIXAÇÃO - INSTALAÇÃO</vt:lpstr>
      <vt:lpstr>PLUG-IN OUTLOOK</vt:lpstr>
      <vt:lpstr>PLUG-IN OUTLOOK</vt:lpstr>
      <vt:lpstr>FLUIG CONNECT</vt:lpstr>
      <vt:lpstr>Fluig connect</vt:lpstr>
      <vt:lpstr>Fluig connect</vt:lpstr>
      <vt:lpstr>Fluig mobile</vt:lpstr>
      <vt:lpstr>Fluig mobile</vt:lpstr>
      <vt:lpstr>Fluig mobile</vt:lpstr>
      <vt:lpstr>fluig messaging</vt:lpstr>
      <vt:lpstr>fluig messaging</vt:lpstr>
      <vt:lpstr>Fluig messaging</vt:lpstr>
      <vt:lpstr>CONVERSÃO TOTVS ECM</vt:lpstr>
      <vt:lpstr>conversão TOTVS ECM</vt:lpstr>
      <vt:lpstr>CHECKLIST DE INSTALAÇÃO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2016-03-17T14:29:59Z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53C75D59-C3E3-43DF-A178-9B34872592AF</vt:lpwstr>
  </property>
  <property fmtid="{D5CDD505-2E9C-101B-9397-08002B2CF9AE}" pid="3" name="ArticulatePath">
    <vt:lpwstr>Treinamentos - Instalação Fluig 1.5</vt:lpwstr>
  </property>
</Properties>
</file>